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60"/>
  </p:normalViewPr>
  <p:slideViewPr>
    <p:cSldViewPr snapToGrid="0">
      <p:cViewPr varScale="1">
        <p:scale>
          <a:sx n="54" d="100"/>
          <a:sy n="54" d="100"/>
        </p:scale>
        <p:origin x="86" y="7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DB3A0-2F6D-4BD8-8CDF-E9AF34057E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F02261-DEAD-45DE-A442-87882AAFE0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C23CBE-0436-4BA3-853A-03F3F9680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22496B-248C-4128-9B3C-D9A0F297D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49D201-97DA-4BED-A74A-D1D01AEF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038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88DB-42A6-4DB5-BF2C-FB54501B3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2EA389-327B-4573-B4C6-4BF99DFE0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6651F-3F94-4CB1-92FD-6CCEEB6CB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8BB04E-E70C-41B7-BFAE-77E083CE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5AA6A-EB31-44F5-ACBF-CB1F0F0C0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181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FD7F6B-9D58-485A-846C-5E4D4D8FFC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210E75-97A7-4DFF-AC3E-AD6470F11E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91F72-003F-48BA-A0B9-5375D0680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E937D7-D3FA-49B7-AAB3-CA4FD3715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7A6CF1-5230-423F-B4CA-81FD945FE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35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FA2D5B-4340-485A-8851-E52DE54762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E5EE39-FC4C-4183-941E-2ACE6F781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A0C83-1F4F-43F8-A35A-792F554A8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209B4-F491-4413-965F-310D2759B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17AC7D-C6EA-498C-8EFB-AA9A9EECD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321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1278FF-13B3-41D2-9CDE-A6FA6DE64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209761-1D81-4B2A-ADDB-F8A0AC5A0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243582-996F-43AC-9499-D3A934DA3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851A2A-C10E-491D-B6BC-87C594EC0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1C9B05-1A82-45FE-B75A-8E6CD86A6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274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2C6F2-8E2A-46B5-972B-4B2AB8ABF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EF796-7A6D-427D-9743-E3BDD1A203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4A8280-A0A2-4A29-A099-7C1EF2B72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4F6F4F-B5F9-49DB-9C00-2AE9B5680C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B4863C-326F-4780-867A-45E527B7A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86459-04B0-4201-A702-2885BD3D4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12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05F693-0596-4BF6-BD0E-6D3A721F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2A1601-B41F-45D0-8757-AA0EA2DBA9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275EE8-D163-4304-B36B-9273C437F0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729158-985F-4CC2-A78D-CD6EE86283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EBF1D5-F6E4-4A48-8B08-348AEDCFE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339746-4E4B-47F3-A435-30CCB01D4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33177B-7020-45C2-869E-F9D6AED26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5C27A7-FFFD-4DF0-BB74-E65C95570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20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427690-1091-4935-BF38-ACE528A42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E57D3D-A4B2-4BBB-825B-597F203D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29744D-E04E-461D-B786-EC060B811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D79A58-586B-477B-9B9F-C103E3314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34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A503A3E-85E3-4060-B1DF-07E970B9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2C3EA5-D362-433E-9322-764E2182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A80259-AEC7-4490-8B69-0731ACEEB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13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5C965-9423-4866-A2A8-4E9BF96C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0147F-F1BB-4074-AE5A-9B59CDC17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23D702-586F-4874-B256-251800345B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6FFEA68-D9E1-4224-A7A1-94EF387C6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058C1-DAC7-46E8-B881-87817E150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8285AD-7221-412B-A704-40123BDA4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58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2FCD-2A15-4D35-81C8-BC4476F7E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30A9DEF-6E99-40A0-A09C-65D32458C4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0866DD-BB4C-430E-A857-5405AD6524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6B23E-2337-42C3-84B7-F338B756F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A9861C-365C-4A8F-BCE6-F9F9DA5E4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2A4B32-4C5E-4A7B-B0BD-31F1D00FC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52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119613-ADB6-4223-8EE2-B4C4CB3BBF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BACB3D-68C4-4EE3-A42E-1A78405472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D9BA3-0FFF-418F-9EB3-0E8FDA0192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EAAF25-2298-4A60-B2EB-C3EDE459CDB9}" type="datetimeFigureOut">
              <a:rPr lang="en-US" smtClean="0"/>
              <a:t>26-Jan-18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50A4-30FF-4539-B31E-EBBDAEDDB3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37295-2D58-4EB0-97CA-1EB82899E1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8ECB5-19B6-4D46-BF92-00B0B2C8A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1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 descr="A close up of text on a white background&#10;&#10;Description generated with high confidence">
            <a:extLst>
              <a:ext uri="{FF2B5EF4-FFF2-40B4-BE49-F238E27FC236}">
                <a16:creationId xmlns:a16="http://schemas.microsoft.com/office/drawing/2014/main" id="{34AD6366-5566-4130-9AE6-C62F474BE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320768"/>
            <a:ext cx="5459470" cy="421744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0573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120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15797B-B9B0-46F5-878C-091DEC36D324}"/>
              </a:ext>
            </a:extLst>
          </p:cNvPr>
          <p:cNvSpPr txBox="1"/>
          <p:nvPr/>
        </p:nvSpPr>
        <p:spPr>
          <a:xfrm>
            <a:off x="5772151" y="171450"/>
            <a:ext cx="607218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423932"/>
                </a:solidFill>
              </a:rPr>
              <a:t>Romans 8:26-27</a:t>
            </a:r>
          </a:p>
          <a:p>
            <a:endParaRPr lang="en-US" sz="2800" dirty="0">
              <a:solidFill>
                <a:srgbClr val="423932"/>
              </a:solidFill>
            </a:endParaRPr>
          </a:p>
          <a:p>
            <a:r>
              <a:rPr lang="en-AU" sz="2800" dirty="0">
                <a:solidFill>
                  <a:srgbClr val="423932"/>
                </a:solidFill>
              </a:rPr>
              <a:t> </a:t>
            </a:r>
            <a:r>
              <a:rPr lang="en-US" sz="2800" dirty="0">
                <a:solidFill>
                  <a:srgbClr val="423932"/>
                </a:solidFill>
              </a:rPr>
              <a:t>The Spirit helps us in our weakness. We do not know what we ought to pray for, but the Spirit himself intercedes for us with groans that words cannot express.</a:t>
            </a:r>
          </a:p>
          <a:p>
            <a:r>
              <a:rPr lang="en-US" sz="2800" dirty="0">
                <a:solidFill>
                  <a:srgbClr val="423932"/>
                </a:solidFill>
              </a:rPr>
              <a:t> </a:t>
            </a:r>
            <a:r>
              <a:rPr lang="en-US" sz="2800" baseline="30000" dirty="0">
                <a:solidFill>
                  <a:srgbClr val="423932"/>
                </a:solidFill>
              </a:rPr>
              <a:t>27</a:t>
            </a:r>
            <a:r>
              <a:rPr lang="en-US" sz="2800" dirty="0">
                <a:solidFill>
                  <a:srgbClr val="423932"/>
                </a:solidFill>
              </a:rPr>
              <a:t> And he who searches our hearts knows the mind of the Spirit, because the Spirit intercedes for the saints in accordance with God's will.</a:t>
            </a:r>
          </a:p>
        </p:txBody>
      </p:sp>
    </p:spTree>
    <p:extLst>
      <p:ext uri="{BB962C8B-B14F-4D97-AF65-F5344CB8AC3E}">
        <p14:creationId xmlns:p14="http://schemas.microsoft.com/office/powerpoint/2010/main" val="2046849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0081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64D565-9DCE-4392-AD43-9A6CC87E1653}"/>
              </a:ext>
            </a:extLst>
          </p:cNvPr>
          <p:cNvSpPr txBox="1"/>
          <p:nvPr/>
        </p:nvSpPr>
        <p:spPr>
          <a:xfrm>
            <a:off x="5505278" y="314325"/>
            <a:ext cx="6686722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The Spirit has the same character, personality and ethics of God,</a:t>
            </a:r>
          </a:p>
          <a:p>
            <a:endParaRPr lang="en-US" sz="2400" dirty="0"/>
          </a:p>
          <a:p>
            <a:r>
              <a:rPr lang="en-AU" sz="2400" dirty="0">
                <a:latin typeface="Arial" panose="020B0604020202020204" pitchFamily="34" charset="0"/>
              </a:rPr>
              <a:t> Eph 4:30</a:t>
            </a:r>
          </a:p>
          <a:p>
            <a:r>
              <a:rPr lang="en-AU" sz="2400" baseline="30000" dirty="0">
                <a:latin typeface="Arial" panose="020B0604020202020204" pitchFamily="34" charset="0"/>
              </a:rPr>
              <a:t>30</a:t>
            </a:r>
            <a:r>
              <a:rPr lang="en-AU" sz="2400" dirty="0">
                <a:latin typeface="Arial" panose="020B0604020202020204" pitchFamily="34" charset="0"/>
              </a:rPr>
              <a:t> And do not grieve the Holy Spirit of God, with whom you were sealed for the day of redemption</a:t>
            </a:r>
          </a:p>
          <a:p>
            <a:endParaRPr lang="en-AU" sz="2400" dirty="0">
              <a:latin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</a:rPr>
              <a:t>John 16:13-14 </a:t>
            </a:r>
            <a:endParaRPr lang="en-US" sz="2400" dirty="0"/>
          </a:p>
          <a:p>
            <a:r>
              <a:rPr lang="en-AU" sz="2400" baseline="30000" dirty="0">
                <a:latin typeface="Arial" panose="020B0604020202020204" pitchFamily="34" charset="0"/>
              </a:rPr>
              <a:t>13</a:t>
            </a:r>
            <a:r>
              <a:rPr lang="en-AU" sz="2400" dirty="0">
                <a:latin typeface="Arial" panose="020B0604020202020204" pitchFamily="34" charset="0"/>
              </a:rPr>
              <a:t> But when he, the Spirit of truth, comes, he will guide you into all the truth. He will not speak on his own; he will speak only what he hears, and he will tell you what is yet to come.</a:t>
            </a:r>
          </a:p>
          <a:p>
            <a:r>
              <a:rPr lang="en-AU" sz="2400" dirty="0">
                <a:latin typeface="Arial" panose="020B0604020202020204" pitchFamily="34" charset="0"/>
              </a:rPr>
              <a:t> </a:t>
            </a:r>
            <a:r>
              <a:rPr lang="en-AU" sz="2400" baseline="30000" dirty="0">
                <a:latin typeface="Arial" panose="020B0604020202020204" pitchFamily="34" charset="0"/>
              </a:rPr>
              <a:t>14</a:t>
            </a:r>
            <a:r>
              <a:rPr lang="en-AU" sz="2400" dirty="0">
                <a:latin typeface="Arial" panose="020B0604020202020204" pitchFamily="34" charset="0"/>
              </a:rPr>
              <a:t> He will glorify me because it is from me that he will receive what he will make known to you.</a:t>
            </a:r>
          </a:p>
          <a:p>
            <a:endParaRPr lang="en-AU" dirty="0">
              <a:latin typeface="Arial" panose="020B0604020202020204" pitchFamily="34" charset="0"/>
            </a:endParaRPr>
          </a:p>
          <a:p>
            <a:endParaRPr lang="en-A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66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354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80A9-F577-4834-97B0-3ECDFB12F6F1}"/>
              </a:ext>
            </a:extLst>
          </p:cNvPr>
          <p:cNvSpPr txBox="1"/>
          <p:nvPr/>
        </p:nvSpPr>
        <p:spPr>
          <a:xfrm>
            <a:off x="5468548" y="1"/>
            <a:ext cx="6723452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Spirit is creator and re-creator</a:t>
            </a:r>
          </a:p>
          <a:p>
            <a:pPr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Genesis 1:2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Now the earth was formless and empty, darkness was over the surface of the deep, and the Spirit of God was hovering over the waters. 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sz="2400" dirty="0"/>
          </a:p>
          <a:p>
            <a:pPr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Psalm 104:30 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30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When you send your Spirit, they are created, and you renew the face of the earth.</a:t>
            </a:r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31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May the glory of the LORD endure forever; may the LORD rejoice in his works—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 Timothy 3:16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baseline="30000" dirty="0">
                <a:latin typeface="Calibri" panose="020F0502020204030204" pitchFamily="34" charset="0"/>
                <a:ea typeface="Calibri" panose="020F0502020204030204" pitchFamily="34" charset="0"/>
              </a:rPr>
              <a:t>16</a:t>
            </a:r>
            <a:r>
              <a:rPr lang="en-US" sz="2400" dirty="0">
                <a:latin typeface="Calibri" panose="020F0502020204030204" pitchFamily="34" charset="0"/>
                <a:ea typeface="Calibri" panose="020F0502020204030204" pitchFamily="34" charset="0"/>
              </a:rPr>
              <a:t> Beyond all question, the mystery of godliness is great: He appeared in a body, was vindicated by the Spirit, was seen by angels, was preached among the nations, was believed on in the world, was taken up in glory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91255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4886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9">
            <a:extLst>
              <a:ext uri="{FF2B5EF4-FFF2-40B4-BE49-F238E27FC236}">
                <a16:creationId xmlns:a16="http://schemas.microsoft.com/office/drawing/2014/main" id="{ACBE1851-2230-47A9-B000-CE9046EA61B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rgbClr val="6360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3B93832-6514-44F4-849B-5EE2C8A2337D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928939"/>
            <a:ext cx="3931920" cy="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0C8E27-DAD0-4418-B8AD-C5A44A094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4276" y="803705"/>
            <a:ext cx="4208656" cy="3034857"/>
          </a:xfrm>
        </p:spPr>
        <p:txBody>
          <a:bodyPr anchor="b">
            <a:normAutofit/>
          </a:bodyPr>
          <a:lstStyle/>
          <a:p>
            <a:r>
              <a:rPr lang="en-US" sz="5400" dirty="0">
                <a:solidFill>
                  <a:srgbClr val="FFFFFF"/>
                </a:solidFill>
              </a:rPr>
              <a:t>The Holy Spirit is God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317008-FF29-4AC3-8FBA-E769E4F385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8921" y="4013165"/>
            <a:ext cx="4204012" cy="2205732"/>
          </a:xfrm>
        </p:spPr>
        <p:txBody>
          <a:bodyPr anchor="t">
            <a:normAutofit/>
          </a:bodyPr>
          <a:lstStyle/>
          <a:p>
            <a:endParaRPr lang="en-AU" dirty="0">
              <a:solidFill>
                <a:schemeClr val="bg1"/>
              </a:solidFill>
            </a:endParaRPr>
          </a:p>
          <a:p>
            <a:r>
              <a:rPr lang="en-AU" dirty="0">
                <a:solidFill>
                  <a:schemeClr val="bg1"/>
                </a:solidFill>
              </a:rPr>
              <a:t>God the Holy Spirit is the personal power and presence</a:t>
            </a:r>
          </a:p>
          <a:p>
            <a:r>
              <a:rPr lang="en-AU" dirty="0">
                <a:solidFill>
                  <a:schemeClr val="bg1"/>
                </a:solidFill>
              </a:rPr>
              <a:t>of God on the earth</a:t>
            </a:r>
          </a:p>
          <a:p>
            <a:r>
              <a:rPr lang="en-AU" dirty="0"/>
              <a:t> </a:t>
            </a:r>
          </a:p>
          <a:p>
            <a:pPr algn="r"/>
            <a:endParaRPr lang="en-US" sz="1800" dirty="0">
              <a:solidFill>
                <a:srgbClr val="FFFFFF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B2980A9-F577-4834-97B0-3ECDFB12F6F1}"/>
              </a:ext>
            </a:extLst>
          </p:cNvPr>
          <p:cNvSpPr txBox="1"/>
          <p:nvPr/>
        </p:nvSpPr>
        <p:spPr>
          <a:xfrm>
            <a:off x="5468548" y="1"/>
            <a:ext cx="67234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/>
              <a:t>Summary</a:t>
            </a:r>
          </a:p>
          <a:p>
            <a:endParaRPr lang="en-US" sz="3200" b="1" dirty="0"/>
          </a:p>
          <a:p>
            <a:pPr marL="457200" indent="-457200">
              <a:buAutoNum type="arabicPeriod"/>
            </a:pPr>
            <a:r>
              <a:rPr lang="en-US" sz="2800" dirty="0"/>
              <a:t>The Holy Spirit is God</a:t>
            </a:r>
          </a:p>
          <a:p>
            <a:pPr marL="457200" indent="-457200">
              <a:buAutoNum type="arabicPeriod"/>
            </a:pPr>
            <a:r>
              <a:rPr lang="en-US" sz="2800" dirty="0"/>
              <a:t>He is personally present in the life of Christians to breathe new life and align our spirit to the mission of God the Father. </a:t>
            </a:r>
          </a:p>
          <a:p>
            <a:pPr marL="457200" indent="-457200">
              <a:buAutoNum type="arabicPeriod"/>
            </a:pPr>
            <a:r>
              <a:rPr lang="en-US" sz="2800" dirty="0"/>
              <a:t>This we call Spiritual growth because he prompts our desires to change.</a:t>
            </a:r>
          </a:p>
          <a:p>
            <a:pPr marL="457200" indent="-457200">
              <a:buAutoNum type="arabicPeriod"/>
            </a:pPr>
            <a:r>
              <a:rPr lang="en-US" sz="2800" dirty="0"/>
              <a:t>He is both co-creator and recreator and therefore we have hope of eternal life</a:t>
            </a:r>
          </a:p>
        </p:txBody>
      </p:sp>
    </p:spTree>
    <p:extLst>
      <p:ext uri="{BB962C8B-B14F-4D97-AF65-F5344CB8AC3E}">
        <p14:creationId xmlns:p14="http://schemas.microsoft.com/office/powerpoint/2010/main" val="273636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1246</TotalTime>
  <Words>451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The Holy Spirit is God</vt:lpstr>
      <vt:lpstr>The Holy Spirit is God</vt:lpstr>
      <vt:lpstr>The Holy Spirit is God</vt:lpstr>
      <vt:lpstr>The Holy Spirit is God</vt:lpstr>
      <vt:lpstr>The Holy Spirit is God</vt:lpstr>
      <vt:lpstr>The Holy Spirit is God</vt:lpstr>
      <vt:lpstr>The Holy Spirit is God</vt:lpstr>
      <vt:lpstr>The Holy Spirit is God</vt:lpstr>
      <vt:lpstr>The Holy Spirit is God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trentsutcliffe</dc:creator>
  <cp:lastModifiedBy>trentsutcliffe</cp:lastModifiedBy>
  <cp:revision>13</cp:revision>
  <dcterms:created xsi:type="dcterms:W3CDTF">2017-12-26T11:36:43Z</dcterms:created>
  <dcterms:modified xsi:type="dcterms:W3CDTF">2018-01-26T01:48:30Z</dcterms:modified>
</cp:coreProperties>
</file>