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9"/>
  </p:notesMasterIdLst>
  <p:sldIdLst>
    <p:sldId id="353" r:id="rId2"/>
    <p:sldId id="332" r:id="rId3"/>
    <p:sldId id="270" r:id="rId4"/>
    <p:sldId id="273" r:id="rId5"/>
    <p:sldId id="346" r:id="rId6"/>
    <p:sldId id="347" r:id="rId7"/>
    <p:sldId id="272" r:id="rId8"/>
    <p:sldId id="280" r:id="rId9"/>
    <p:sldId id="340" r:id="rId10"/>
    <p:sldId id="318" r:id="rId11"/>
    <p:sldId id="341" r:id="rId12"/>
    <p:sldId id="333" r:id="rId13"/>
    <p:sldId id="326" r:id="rId14"/>
    <p:sldId id="285" r:id="rId15"/>
    <p:sldId id="281" r:id="rId16"/>
    <p:sldId id="286" r:id="rId17"/>
    <p:sldId id="284" r:id="rId18"/>
    <p:sldId id="282" r:id="rId19"/>
    <p:sldId id="256" r:id="rId20"/>
    <p:sldId id="274" r:id="rId21"/>
    <p:sldId id="314" r:id="rId22"/>
    <p:sldId id="293" r:id="rId23"/>
    <p:sldId id="32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265" r:id="rId38"/>
    <p:sldId id="322" r:id="rId39"/>
    <p:sldId id="348" r:id="rId40"/>
    <p:sldId id="350" r:id="rId41"/>
    <p:sldId id="337" r:id="rId42"/>
    <p:sldId id="313" r:id="rId43"/>
    <p:sldId id="330" r:id="rId44"/>
    <p:sldId id="310" r:id="rId45"/>
    <p:sldId id="357" r:id="rId46"/>
    <p:sldId id="335" r:id="rId47"/>
    <p:sldId id="336" r:id="rId48"/>
    <p:sldId id="275" r:id="rId49"/>
    <p:sldId id="338" r:id="rId50"/>
    <p:sldId id="288" r:id="rId51"/>
    <p:sldId id="324" r:id="rId52"/>
    <p:sldId id="276" r:id="rId53"/>
    <p:sldId id="312" r:id="rId54"/>
    <p:sldId id="291" r:id="rId55"/>
    <p:sldId id="289" r:id="rId56"/>
    <p:sldId id="278" r:id="rId57"/>
    <p:sldId id="342" r:id="rId58"/>
  </p:sldIdLst>
  <p:sldSz cx="9144000" cy="6858000" type="screen4x3"/>
  <p:notesSz cx="6858000" cy="9144000"/>
  <p:embeddedFontLst>
    <p:embeddedFont>
      <p:font typeface="Freestyle Script" panose="030804020302050B0404" pitchFamily="66" charset="0"/>
      <p:regular r:id="rId60"/>
    </p:embeddedFont>
    <p:embeddedFont>
      <p:font typeface="Calibri" panose="020F0502020204030204" pitchFamily="34" charset="0"/>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78" autoAdjust="0"/>
    <p:restoredTop sz="80961" autoAdjust="0"/>
  </p:normalViewPr>
  <p:slideViewPr>
    <p:cSldViewPr>
      <p:cViewPr varScale="1">
        <p:scale>
          <a:sx n="70" d="100"/>
          <a:sy n="70" d="100"/>
        </p:scale>
        <p:origin x="2918"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4F058B-7B53-4535-947C-17EBBFBFF0EE}" type="datetimeFigureOut">
              <a:rPr lang="en-AU" smtClean="0"/>
              <a:t>12/11/2017</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F10B51-F37A-44D3-9914-905F0E6FC5C1}" type="slidenum">
              <a:rPr lang="en-AU" smtClean="0"/>
              <a:t>‹#›</a:t>
            </a:fld>
            <a:endParaRPr lang="en-AU"/>
          </a:p>
        </p:txBody>
      </p:sp>
    </p:spTree>
    <p:extLst>
      <p:ext uri="{BB962C8B-B14F-4D97-AF65-F5344CB8AC3E}">
        <p14:creationId xmlns:p14="http://schemas.microsoft.com/office/powerpoint/2010/main" val="3560305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Common</a:t>
            </a:r>
            <a:r>
              <a:rPr lang="en-AU" baseline="0" dirty="0"/>
              <a:t> view</a:t>
            </a:r>
          </a:p>
          <a:p>
            <a:r>
              <a:rPr lang="en-AU" dirty="0"/>
              <a:t>Science:</a:t>
            </a:r>
            <a:r>
              <a:rPr lang="en-AU" baseline="0" dirty="0"/>
              <a:t> unbiased</a:t>
            </a:r>
          </a:p>
          <a:p>
            <a:r>
              <a:rPr lang="en-AU" baseline="0" dirty="0"/>
              <a:t>Religion: blind faith</a:t>
            </a:r>
            <a:endParaRPr lang="en-AU" dirty="0"/>
          </a:p>
        </p:txBody>
      </p:sp>
      <p:sp>
        <p:nvSpPr>
          <p:cNvPr id="4" name="Slide Number Placeholder 3"/>
          <p:cNvSpPr>
            <a:spLocks noGrp="1"/>
          </p:cNvSpPr>
          <p:nvPr>
            <p:ph type="sldNum" sz="quarter" idx="10"/>
          </p:nvPr>
        </p:nvSpPr>
        <p:spPr/>
        <p:txBody>
          <a:bodyPr/>
          <a:lstStyle/>
          <a:p>
            <a:fld id="{6CF10B51-F37A-44D3-9914-905F0E6FC5C1}" type="slidenum">
              <a:rPr lang="en-AU" smtClean="0"/>
              <a:t>2</a:t>
            </a:fld>
            <a:endParaRPr lang="en-AU"/>
          </a:p>
        </p:txBody>
      </p:sp>
    </p:spTree>
    <p:extLst>
      <p:ext uri="{BB962C8B-B14F-4D97-AF65-F5344CB8AC3E}">
        <p14:creationId xmlns:p14="http://schemas.microsoft.com/office/powerpoint/2010/main" val="3275830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Worked alongside Edwin Hubble</a:t>
            </a:r>
            <a:r>
              <a:rPr lang="en-AU" baseline="0" dirty="0"/>
              <a:t> and within the field was known as one of the most influential astronomers of the 20</a:t>
            </a:r>
            <a:r>
              <a:rPr lang="en-AU" baseline="30000" dirty="0"/>
              <a:t>th</a:t>
            </a:r>
            <a:r>
              <a:rPr lang="en-AU" baseline="0" dirty="0"/>
              <a:t> century. </a:t>
            </a:r>
            <a:r>
              <a:rPr lang="en-AU" dirty="0"/>
              <a:t>Became a Christian at the age of 50</a:t>
            </a:r>
            <a:r>
              <a:rPr lang="en-AU" baseline="0" dirty="0"/>
              <a:t> based on the evidence from what he observed.</a:t>
            </a:r>
            <a:endParaRPr lang="en-AU" dirty="0"/>
          </a:p>
        </p:txBody>
      </p:sp>
      <p:sp>
        <p:nvSpPr>
          <p:cNvPr id="4" name="Slide Number Placeholder 3"/>
          <p:cNvSpPr>
            <a:spLocks noGrp="1"/>
          </p:cNvSpPr>
          <p:nvPr>
            <p:ph type="sldNum" sz="quarter" idx="10"/>
          </p:nvPr>
        </p:nvSpPr>
        <p:spPr/>
        <p:txBody>
          <a:bodyPr/>
          <a:lstStyle/>
          <a:p>
            <a:fld id="{6CF10B51-F37A-44D3-9914-905F0E6FC5C1}" type="slidenum">
              <a:rPr lang="en-AU" smtClean="0"/>
              <a:t>41</a:t>
            </a:fld>
            <a:endParaRPr lang="en-AU"/>
          </a:p>
        </p:txBody>
      </p:sp>
    </p:spTree>
    <p:extLst>
      <p:ext uri="{BB962C8B-B14F-4D97-AF65-F5344CB8AC3E}">
        <p14:creationId xmlns:p14="http://schemas.microsoft.com/office/powerpoint/2010/main" val="1505461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Richard</a:t>
            </a:r>
            <a:r>
              <a:rPr lang="en-AU" baseline="0" dirty="0"/>
              <a:t> Dawkins – prominent atheist</a:t>
            </a:r>
          </a:p>
          <a:p>
            <a:r>
              <a:rPr lang="en-AU" baseline="0" dirty="0"/>
              <a:t>On a mission to remove all religion from the world</a:t>
            </a:r>
            <a:endParaRPr lang="en-AU" dirty="0"/>
          </a:p>
        </p:txBody>
      </p:sp>
      <p:sp>
        <p:nvSpPr>
          <p:cNvPr id="4" name="Slide Number Placeholder 3"/>
          <p:cNvSpPr>
            <a:spLocks noGrp="1"/>
          </p:cNvSpPr>
          <p:nvPr>
            <p:ph type="sldNum" sz="quarter" idx="10"/>
          </p:nvPr>
        </p:nvSpPr>
        <p:spPr/>
        <p:txBody>
          <a:bodyPr/>
          <a:lstStyle/>
          <a:p>
            <a:fld id="{6CF10B51-F37A-44D3-9914-905F0E6FC5C1}" type="slidenum">
              <a:rPr lang="en-AU" smtClean="0"/>
              <a:t>44</a:t>
            </a:fld>
            <a:endParaRPr lang="en-AU"/>
          </a:p>
        </p:txBody>
      </p:sp>
    </p:spTree>
    <p:extLst>
      <p:ext uri="{BB962C8B-B14F-4D97-AF65-F5344CB8AC3E}">
        <p14:creationId xmlns:p14="http://schemas.microsoft.com/office/powerpoint/2010/main" val="1183041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solidFill>
                  <a:schemeClr val="bg1"/>
                </a:solidFill>
              </a:rPr>
              <a:t>Picture a gorilla (very long arms are needed) at an immense keyboard connected to a word processor. The keyboard contains not only the symbols used in English and European languages but also a huge excess drawn from every other known language and all of the symbol sets stored in a typical computer. </a:t>
            </a:r>
            <a:endParaRPr lang="en-AU" dirty="0"/>
          </a:p>
        </p:txBody>
      </p:sp>
      <p:sp>
        <p:nvSpPr>
          <p:cNvPr id="4" name="Slide Number Placeholder 3"/>
          <p:cNvSpPr>
            <a:spLocks noGrp="1"/>
          </p:cNvSpPr>
          <p:nvPr>
            <p:ph type="sldNum" sz="quarter" idx="10"/>
          </p:nvPr>
        </p:nvSpPr>
        <p:spPr/>
        <p:txBody>
          <a:bodyPr/>
          <a:lstStyle/>
          <a:p>
            <a:fld id="{6CF10B51-F37A-44D3-9914-905F0E6FC5C1}" type="slidenum">
              <a:rPr lang="en-AU" smtClean="0"/>
              <a:t>46</a:t>
            </a:fld>
            <a:endParaRPr lang="en-AU"/>
          </a:p>
        </p:txBody>
      </p:sp>
    </p:spTree>
    <p:extLst>
      <p:ext uri="{BB962C8B-B14F-4D97-AF65-F5344CB8AC3E}">
        <p14:creationId xmlns:p14="http://schemas.microsoft.com/office/powerpoint/2010/main" val="957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It’s not</a:t>
            </a:r>
            <a:r>
              <a:rPr lang="en-AU" baseline="0" dirty="0"/>
              <a:t> just the mechanism it’s the language – it is a very complex language.</a:t>
            </a:r>
          </a:p>
          <a:p>
            <a:r>
              <a:rPr lang="en-AU" baseline="0" dirty="0"/>
              <a:t>The mechanisms and language of DNA is the same from the most simple microbes to the most complicated things like us.</a:t>
            </a:r>
            <a:endParaRPr lang="en-AU" dirty="0"/>
          </a:p>
        </p:txBody>
      </p:sp>
      <p:sp>
        <p:nvSpPr>
          <p:cNvPr id="4" name="Slide Number Placeholder 3"/>
          <p:cNvSpPr>
            <a:spLocks noGrp="1"/>
          </p:cNvSpPr>
          <p:nvPr>
            <p:ph type="sldNum" sz="quarter" idx="10"/>
          </p:nvPr>
        </p:nvSpPr>
        <p:spPr/>
        <p:txBody>
          <a:bodyPr/>
          <a:lstStyle/>
          <a:p>
            <a:fld id="{6CF10B51-F37A-44D3-9914-905F0E6FC5C1}" type="slidenum">
              <a:rPr lang="en-AU" smtClean="0"/>
              <a:t>47</a:t>
            </a:fld>
            <a:endParaRPr lang="en-AU"/>
          </a:p>
        </p:txBody>
      </p:sp>
    </p:spTree>
    <p:extLst>
      <p:ext uri="{BB962C8B-B14F-4D97-AF65-F5344CB8AC3E}">
        <p14:creationId xmlns:p14="http://schemas.microsoft.com/office/powerpoint/2010/main" val="1397165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At the age of 81 he</a:t>
            </a:r>
            <a:r>
              <a:rPr lang="en-AU" baseline="0" dirty="0"/>
              <a:t> shifted his position from atheism to theism</a:t>
            </a:r>
            <a:endParaRPr lang="en-AU" dirty="0"/>
          </a:p>
        </p:txBody>
      </p:sp>
      <p:sp>
        <p:nvSpPr>
          <p:cNvPr id="4" name="Slide Number Placeholder 3"/>
          <p:cNvSpPr>
            <a:spLocks noGrp="1"/>
          </p:cNvSpPr>
          <p:nvPr>
            <p:ph type="sldNum" sz="quarter" idx="10"/>
          </p:nvPr>
        </p:nvSpPr>
        <p:spPr/>
        <p:txBody>
          <a:bodyPr/>
          <a:lstStyle/>
          <a:p>
            <a:fld id="{6CF10B51-F37A-44D3-9914-905F0E6FC5C1}" type="slidenum">
              <a:rPr lang="en-AU" smtClean="0"/>
              <a:t>49</a:t>
            </a:fld>
            <a:endParaRPr lang="en-AU"/>
          </a:p>
        </p:txBody>
      </p:sp>
    </p:spTree>
    <p:extLst>
      <p:ext uri="{BB962C8B-B14F-4D97-AF65-F5344CB8AC3E}">
        <p14:creationId xmlns:p14="http://schemas.microsoft.com/office/powerpoint/2010/main" val="2938195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CF10B51-F37A-44D3-9914-905F0E6FC5C1}" type="slidenum">
              <a:rPr lang="en-AU" smtClean="0"/>
              <a:t>4</a:t>
            </a:fld>
            <a:endParaRPr lang="en-AU"/>
          </a:p>
        </p:txBody>
      </p:sp>
    </p:spTree>
    <p:extLst>
      <p:ext uri="{BB962C8B-B14F-4D97-AF65-F5344CB8AC3E}">
        <p14:creationId xmlns:p14="http://schemas.microsoft.com/office/powerpoint/2010/main" val="280174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CF10B51-F37A-44D3-9914-905F0E6FC5C1}" type="slidenum">
              <a:rPr lang="en-AU" smtClean="0"/>
              <a:t>5</a:t>
            </a:fld>
            <a:endParaRPr lang="en-AU"/>
          </a:p>
        </p:txBody>
      </p:sp>
    </p:spTree>
    <p:extLst>
      <p:ext uri="{BB962C8B-B14F-4D97-AF65-F5344CB8AC3E}">
        <p14:creationId xmlns:p14="http://schemas.microsoft.com/office/powerpoint/2010/main" val="280174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mn-lt"/>
                <a:ea typeface="+mn-ea"/>
                <a:cs typeface="+mn-cs"/>
              </a:rPr>
              <a:t>Galileo - His belief in God gave him his passion for science.</a:t>
            </a:r>
          </a:p>
          <a:p>
            <a:pPr lvl="0"/>
            <a:r>
              <a:rPr lang="en-AU" sz="1200" kern="1200" dirty="0">
                <a:solidFill>
                  <a:schemeClr val="tx1"/>
                </a:solidFill>
                <a:effectLst/>
                <a:latin typeface="+mn-lt"/>
                <a:ea typeface="+mn-ea"/>
                <a:cs typeface="+mn-cs"/>
              </a:rPr>
              <a:t>Kepler – famous phrase “Thinking God’s thoughts after him.” Motivated by discovering the rational order in which an intelligence has imposed upon the natural world.</a:t>
            </a:r>
          </a:p>
        </p:txBody>
      </p:sp>
      <p:sp>
        <p:nvSpPr>
          <p:cNvPr id="4" name="Slide Number Placeholder 3"/>
          <p:cNvSpPr>
            <a:spLocks noGrp="1"/>
          </p:cNvSpPr>
          <p:nvPr>
            <p:ph type="sldNum" sz="quarter" idx="10"/>
          </p:nvPr>
        </p:nvSpPr>
        <p:spPr/>
        <p:txBody>
          <a:bodyPr/>
          <a:lstStyle/>
          <a:p>
            <a:fld id="{6CF10B51-F37A-44D3-9914-905F0E6FC5C1}" type="slidenum">
              <a:rPr lang="en-AU" smtClean="0"/>
              <a:t>9</a:t>
            </a:fld>
            <a:endParaRPr lang="en-AU"/>
          </a:p>
        </p:txBody>
      </p:sp>
    </p:spTree>
    <p:extLst>
      <p:ext uri="{BB962C8B-B14F-4D97-AF65-F5344CB8AC3E}">
        <p14:creationId xmlns:p14="http://schemas.microsoft.com/office/powerpoint/2010/main" val="2779069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Einstein</a:t>
            </a:r>
            <a:r>
              <a:rPr lang="en-AU" baseline="0" dirty="0"/>
              <a:t> understood that if a Universe existed, there is no reason it should be rational and intelligible. It would be chaotic. Why is it that we can describe natural behaviours in terms of laws and patterns?</a:t>
            </a:r>
            <a:endParaRPr lang="en-AU" dirty="0"/>
          </a:p>
        </p:txBody>
      </p:sp>
      <p:sp>
        <p:nvSpPr>
          <p:cNvPr id="4" name="Slide Number Placeholder 3"/>
          <p:cNvSpPr>
            <a:spLocks noGrp="1"/>
          </p:cNvSpPr>
          <p:nvPr>
            <p:ph type="sldNum" sz="quarter" idx="10"/>
          </p:nvPr>
        </p:nvSpPr>
        <p:spPr/>
        <p:txBody>
          <a:bodyPr/>
          <a:lstStyle/>
          <a:p>
            <a:fld id="{6CF10B51-F37A-44D3-9914-905F0E6FC5C1}" type="slidenum">
              <a:rPr lang="en-AU" smtClean="0"/>
              <a:t>10</a:t>
            </a:fld>
            <a:endParaRPr lang="en-AU"/>
          </a:p>
        </p:txBody>
      </p:sp>
    </p:spTree>
    <p:extLst>
      <p:ext uri="{BB962C8B-B14F-4D97-AF65-F5344CB8AC3E}">
        <p14:creationId xmlns:p14="http://schemas.microsoft.com/office/powerpoint/2010/main" val="3675121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CF10B51-F37A-44D3-9914-905F0E6FC5C1}" type="slidenum">
              <a:rPr lang="en-AU" smtClean="0"/>
              <a:t>18</a:t>
            </a:fld>
            <a:endParaRPr lang="en-AU" dirty="0"/>
          </a:p>
        </p:txBody>
      </p:sp>
    </p:spTree>
    <p:extLst>
      <p:ext uri="{BB962C8B-B14F-4D97-AF65-F5344CB8AC3E}">
        <p14:creationId xmlns:p14="http://schemas.microsoft.com/office/powerpoint/2010/main" val="2766983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CF10B51-F37A-44D3-9914-905F0E6FC5C1}" type="slidenum">
              <a:rPr lang="en-AU" smtClean="0"/>
              <a:t>23</a:t>
            </a:fld>
            <a:endParaRPr lang="en-AU"/>
          </a:p>
        </p:txBody>
      </p:sp>
    </p:spTree>
    <p:extLst>
      <p:ext uri="{BB962C8B-B14F-4D97-AF65-F5344CB8AC3E}">
        <p14:creationId xmlns:p14="http://schemas.microsoft.com/office/powerpoint/2010/main" val="1349110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CF10B51-F37A-44D3-9914-905F0E6FC5C1}" type="slidenum">
              <a:rPr lang="en-AU" smtClean="0"/>
              <a:t>39</a:t>
            </a:fld>
            <a:endParaRPr lang="en-AU"/>
          </a:p>
        </p:txBody>
      </p:sp>
    </p:spTree>
    <p:extLst>
      <p:ext uri="{BB962C8B-B14F-4D97-AF65-F5344CB8AC3E}">
        <p14:creationId xmlns:p14="http://schemas.microsoft.com/office/powerpoint/2010/main" val="1730238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CF10B51-F37A-44D3-9914-905F0E6FC5C1}" type="slidenum">
              <a:rPr lang="en-AU" smtClean="0"/>
              <a:t>40</a:t>
            </a:fld>
            <a:endParaRPr lang="en-AU"/>
          </a:p>
        </p:txBody>
      </p:sp>
    </p:spTree>
    <p:extLst>
      <p:ext uri="{BB962C8B-B14F-4D97-AF65-F5344CB8AC3E}">
        <p14:creationId xmlns:p14="http://schemas.microsoft.com/office/powerpoint/2010/main" val="1037083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633B6714-89D4-40EA-AC6E-B4CEF062CD8E}" type="datetimeFigureOut">
              <a:rPr lang="en-AU" smtClean="0"/>
              <a:t>12/11/2017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9B8DEB3-5BA5-4EAE-8A59-48048178A1F8}" type="slidenum">
              <a:rPr lang="en-AU" smtClean="0"/>
              <a:t>‹#›</a:t>
            </a:fld>
            <a:endParaRPr lang="en-AU"/>
          </a:p>
        </p:txBody>
      </p:sp>
    </p:spTree>
    <p:extLst>
      <p:ext uri="{BB962C8B-B14F-4D97-AF65-F5344CB8AC3E}">
        <p14:creationId xmlns:p14="http://schemas.microsoft.com/office/powerpoint/2010/main" val="125866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33B6714-89D4-40EA-AC6E-B4CEF062CD8E}" type="datetimeFigureOut">
              <a:rPr lang="en-AU" smtClean="0"/>
              <a:t>12/11/2017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9B8DEB3-5BA5-4EAE-8A59-48048178A1F8}" type="slidenum">
              <a:rPr lang="en-AU" smtClean="0"/>
              <a:t>‹#›</a:t>
            </a:fld>
            <a:endParaRPr lang="en-AU"/>
          </a:p>
        </p:txBody>
      </p:sp>
    </p:spTree>
    <p:extLst>
      <p:ext uri="{BB962C8B-B14F-4D97-AF65-F5344CB8AC3E}">
        <p14:creationId xmlns:p14="http://schemas.microsoft.com/office/powerpoint/2010/main" val="406067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33B6714-89D4-40EA-AC6E-B4CEF062CD8E}" type="datetimeFigureOut">
              <a:rPr lang="en-AU" smtClean="0"/>
              <a:t>12/11/2017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9B8DEB3-5BA5-4EAE-8A59-48048178A1F8}" type="slidenum">
              <a:rPr lang="en-AU" smtClean="0"/>
              <a:t>‹#›</a:t>
            </a:fld>
            <a:endParaRPr lang="en-AU"/>
          </a:p>
        </p:txBody>
      </p:sp>
    </p:spTree>
    <p:extLst>
      <p:ext uri="{BB962C8B-B14F-4D97-AF65-F5344CB8AC3E}">
        <p14:creationId xmlns:p14="http://schemas.microsoft.com/office/powerpoint/2010/main" val="236166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33B6714-89D4-40EA-AC6E-B4CEF062CD8E}" type="datetimeFigureOut">
              <a:rPr lang="en-AU" smtClean="0"/>
              <a:t>12/11/2017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9B8DEB3-5BA5-4EAE-8A59-48048178A1F8}" type="slidenum">
              <a:rPr lang="en-AU" smtClean="0"/>
              <a:t>‹#›</a:t>
            </a:fld>
            <a:endParaRPr lang="en-AU"/>
          </a:p>
        </p:txBody>
      </p:sp>
    </p:spTree>
    <p:extLst>
      <p:ext uri="{BB962C8B-B14F-4D97-AF65-F5344CB8AC3E}">
        <p14:creationId xmlns:p14="http://schemas.microsoft.com/office/powerpoint/2010/main" val="168284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3B6714-89D4-40EA-AC6E-B4CEF062CD8E}" type="datetimeFigureOut">
              <a:rPr lang="en-AU" smtClean="0"/>
              <a:t>12/11/2017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9B8DEB3-5BA5-4EAE-8A59-48048178A1F8}" type="slidenum">
              <a:rPr lang="en-AU" smtClean="0"/>
              <a:t>‹#›</a:t>
            </a:fld>
            <a:endParaRPr lang="en-AU"/>
          </a:p>
        </p:txBody>
      </p:sp>
    </p:spTree>
    <p:extLst>
      <p:ext uri="{BB962C8B-B14F-4D97-AF65-F5344CB8AC3E}">
        <p14:creationId xmlns:p14="http://schemas.microsoft.com/office/powerpoint/2010/main" val="1520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633B6714-89D4-40EA-AC6E-B4CEF062CD8E}" type="datetimeFigureOut">
              <a:rPr lang="en-AU" smtClean="0"/>
              <a:t>12/11/2017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9B8DEB3-5BA5-4EAE-8A59-48048178A1F8}" type="slidenum">
              <a:rPr lang="en-AU" smtClean="0"/>
              <a:t>‹#›</a:t>
            </a:fld>
            <a:endParaRPr lang="en-AU"/>
          </a:p>
        </p:txBody>
      </p:sp>
    </p:spTree>
    <p:extLst>
      <p:ext uri="{BB962C8B-B14F-4D97-AF65-F5344CB8AC3E}">
        <p14:creationId xmlns:p14="http://schemas.microsoft.com/office/powerpoint/2010/main" val="390178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633B6714-89D4-40EA-AC6E-B4CEF062CD8E}" type="datetimeFigureOut">
              <a:rPr lang="en-AU" smtClean="0"/>
              <a:t>12/11/2017</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9B8DEB3-5BA5-4EAE-8A59-48048178A1F8}" type="slidenum">
              <a:rPr lang="en-AU" smtClean="0"/>
              <a:t>‹#›</a:t>
            </a:fld>
            <a:endParaRPr lang="en-AU"/>
          </a:p>
        </p:txBody>
      </p:sp>
    </p:spTree>
    <p:extLst>
      <p:ext uri="{BB962C8B-B14F-4D97-AF65-F5344CB8AC3E}">
        <p14:creationId xmlns:p14="http://schemas.microsoft.com/office/powerpoint/2010/main" val="254557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633B6714-89D4-40EA-AC6E-B4CEF062CD8E}" type="datetimeFigureOut">
              <a:rPr lang="en-AU" smtClean="0"/>
              <a:t>12/11/2017</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9B8DEB3-5BA5-4EAE-8A59-48048178A1F8}" type="slidenum">
              <a:rPr lang="en-AU" smtClean="0"/>
              <a:t>‹#›</a:t>
            </a:fld>
            <a:endParaRPr lang="en-AU"/>
          </a:p>
        </p:txBody>
      </p:sp>
    </p:spTree>
    <p:extLst>
      <p:ext uri="{BB962C8B-B14F-4D97-AF65-F5344CB8AC3E}">
        <p14:creationId xmlns:p14="http://schemas.microsoft.com/office/powerpoint/2010/main" val="177248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3B6714-89D4-40EA-AC6E-B4CEF062CD8E}" type="datetimeFigureOut">
              <a:rPr lang="en-AU" smtClean="0"/>
              <a:t>12/11/2017</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9B8DEB3-5BA5-4EAE-8A59-48048178A1F8}" type="slidenum">
              <a:rPr lang="en-AU" smtClean="0"/>
              <a:t>‹#›</a:t>
            </a:fld>
            <a:endParaRPr lang="en-AU"/>
          </a:p>
        </p:txBody>
      </p:sp>
    </p:spTree>
    <p:extLst>
      <p:ext uri="{BB962C8B-B14F-4D97-AF65-F5344CB8AC3E}">
        <p14:creationId xmlns:p14="http://schemas.microsoft.com/office/powerpoint/2010/main" val="423358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3B6714-89D4-40EA-AC6E-B4CEF062CD8E}" type="datetimeFigureOut">
              <a:rPr lang="en-AU" smtClean="0"/>
              <a:t>12/11/2017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9B8DEB3-5BA5-4EAE-8A59-48048178A1F8}" type="slidenum">
              <a:rPr lang="en-AU" smtClean="0"/>
              <a:t>‹#›</a:t>
            </a:fld>
            <a:endParaRPr lang="en-AU"/>
          </a:p>
        </p:txBody>
      </p:sp>
    </p:spTree>
    <p:extLst>
      <p:ext uri="{BB962C8B-B14F-4D97-AF65-F5344CB8AC3E}">
        <p14:creationId xmlns:p14="http://schemas.microsoft.com/office/powerpoint/2010/main" val="370951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3B6714-89D4-40EA-AC6E-B4CEF062CD8E}" type="datetimeFigureOut">
              <a:rPr lang="en-AU" smtClean="0"/>
              <a:t>12/11/2017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9B8DEB3-5BA5-4EAE-8A59-48048178A1F8}" type="slidenum">
              <a:rPr lang="en-AU" smtClean="0"/>
              <a:t>‹#›</a:t>
            </a:fld>
            <a:endParaRPr lang="en-AU"/>
          </a:p>
        </p:txBody>
      </p:sp>
    </p:spTree>
    <p:extLst>
      <p:ext uri="{BB962C8B-B14F-4D97-AF65-F5344CB8AC3E}">
        <p14:creationId xmlns:p14="http://schemas.microsoft.com/office/powerpoint/2010/main" val="19398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B6714-89D4-40EA-AC6E-B4CEF062CD8E}" type="datetimeFigureOut">
              <a:rPr lang="en-AU" smtClean="0"/>
              <a:t>12/11/2017</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B8DEB3-5BA5-4EAE-8A59-48048178A1F8}" type="slidenum">
              <a:rPr lang="en-AU" smtClean="0"/>
              <a:t>‹#›</a:t>
            </a:fld>
            <a:endParaRPr lang="en-AU"/>
          </a:p>
        </p:txBody>
      </p:sp>
    </p:spTree>
    <p:extLst>
      <p:ext uri="{BB962C8B-B14F-4D97-AF65-F5344CB8AC3E}">
        <p14:creationId xmlns:p14="http://schemas.microsoft.com/office/powerpoint/2010/main" val="983242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time_continue=1&amp;v=EE76nwimuT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notesSlide" Target="../notesSlides/notesSlide9.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0.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5MfSYnItYvg" TargetMode="External"/><Relationship Id="rId2" Type="http://schemas.openxmlformats.org/officeDocument/2006/relationships/hyperlink" Target="https://www.youtube.com/watch?v=qYsW0jIFH5A" TargetMode="External"/><Relationship Id="rId1" Type="http://schemas.openxmlformats.org/officeDocument/2006/relationships/slideLayout" Target="../slideLayouts/slideLayout2.xml"/><Relationship Id="rId4" Type="http://schemas.openxmlformats.org/officeDocument/2006/relationships/hyperlink" Target="https://www.youtube.com/watch?v=8dsTvBaUMvw"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is there a conflict between science and g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0924">
            <a:off x="2577985" y="542477"/>
            <a:ext cx="3810000" cy="50768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62285">
            <a:off x="4088463" y="-228407"/>
            <a:ext cx="244792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13" descr="Image result for science god book"/>
          <p:cNvSpPr>
            <a:spLocks noChangeAspect="1" noChangeArrowheads="1"/>
          </p:cNvSpPr>
          <p:nvPr/>
        </p:nvSpPr>
        <p:spPr bwMode="auto">
          <a:xfrm>
            <a:off x="35496" y="-22569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206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3433">
            <a:off x="2074445" y="3101142"/>
            <a:ext cx="2433737" cy="3676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3"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67520">
            <a:off x="189992" y="1458059"/>
            <a:ext cx="3362606" cy="3362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4"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76814">
            <a:off x="7066176" y="538960"/>
            <a:ext cx="1552575"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5"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831731">
            <a:off x="5998415" y="2958071"/>
            <a:ext cx="2618978" cy="3962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7" name="Picture 19" descr="http://www.commongroundgroup.net/wp-content/uploads/2015/04/Russell-Science-and-Religi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37602">
            <a:off x="-172528" y="-228849"/>
            <a:ext cx="2102397" cy="3305655"/>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913167">
            <a:off x="243479" y="3497297"/>
            <a:ext cx="2178287" cy="343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1"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116912">
            <a:off x="6574151" y="2611292"/>
            <a:ext cx="2903901" cy="3094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2"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663127">
            <a:off x="4853275" y="3468088"/>
            <a:ext cx="2468291" cy="3727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3" name="Picture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566085">
            <a:off x="7138088" y="-280903"/>
            <a:ext cx="2119691" cy="324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4"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06863">
            <a:off x="3047053" y="2500416"/>
            <a:ext cx="2495538" cy="3785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5" name="Picture 2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945726">
            <a:off x="5399752" y="237456"/>
            <a:ext cx="2062915" cy="308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8" name="Picture 3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276829">
            <a:off x="1993232" y="168840"/>
            <a:ext cx="2066925"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9" name="Picture 3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55355">
            <a:off x="2060899" y="4168601"/>
            <a:ext cx="2116044" cy="3255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80" name="Picture 3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32689" y="-506588"/>
            <a:ext cx="1875599" cy="2944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81" name="Picture 3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584931">
            <a:off x="7245432" y="3902898"/>
            <a:ext cx="1905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04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800"/>
                                        <p:tgtEl>
                                          <p:spTgt spid="2052"/>
                                        </p:tgtEl>
                                      </p:cBhvr>
                                    </p:animEffect>
                                    <p:anim calcmode="lin" valueType="num">
                                      <p:cBhvr>
                                        <p:cTn id="8" dur="800" fill="hold"/>
                                        <p:tgtEl>
                                          <p:spTgt spid="2052"/>
                                        </p:tgtEl>
                                        <p:attrNameLst>
                                          <p:attrName>style.rotation</p:attrName>
                                        </p:attrNameLst>
                                      </p:cBhvr>
                                      <p:tavLst>
                                        <p:tav tm="0">
                                          <p:val>
                                            <p:fltVal val="720"/>
                                          </p:val>
                                        </p:tav>
                                        <p:tav tm="100000">
                                          <p:val>
                                            <p:fltVal val="0"/>
                                          </p:val>
                                        </p:tav>
                                      </p:tavLst>
                                    </p:anim>
                                    <p:anim calcmode="lin" valueType="num">
                                      <p:cBhvr>
                                        <p:cTn id="9" dur="800" fill="hold"/>
                                        <p:tgtEl>
                                          <p:spTgt spid="2052"/>
                                        </p:tgtEl>
                                        <p:attrNameLst>
                                          <p:attrName>ppt_h</p:attrName>
                                        </p:attrNameLst>
                                      </p:cBhvr>
                                      <p:tavLst>
                                        <p:tav tm="0">
                                          <p:val>
                                            <p:fltVal val="0"/>
                                          </p:val>
                                        </p:tav>
                                        <p:tav tm="100000">
                                          <p:val>
                                            <p:strVal val="#ppt_h"/>
                                          </p:val>
                                        </p:tav>
                                      </p:tavLst>
                                    </p:anim>
                                    <p:anim calcmode="lin" valueType="num">
                                      <p:cBhvr>
                                        <p:cTn id="10" dur="800" fill="hold"/>
                                        <p:tgtEl>
                                          <p:spTgt spid="205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500"/>
                                  </p:stCondLst>
                                  <p:childTnLst>
                                    <p:set>
                                      <p:cBhvr>
                                        <p:cTn id="14" dur="1" fill="hold">
                                          <p:stCondLst>
                                            <p:cond delay="0"/>
                                          </p:stCondLst>
                                        </p:cTn>
                                        <p:tgtEl>
                                          <p:spTgt spid="2056"/>
                                        </p:tgtEl>
                                        <p:attrNameLst>
                                          <p:attrName>style.visibility</p:attrName>
                                        </p:attrNameLst>
                                      </p:cBhvr>
                                      <p:to>
                                        <p:strVal val="visible"/>
                                      </p:to>
                                    </p:set>
                                    <p:animEffect transition="in" filter="fade">
                                      <p:cBhvr>
                                        <p:cTn id="15" dur="800"/>
                                        <p:tgtEl>
                                          <p:spTgt spid="2056"/>
                                        </p:tgtEl>
                                      </p:cBhvr>
                                    </p:animEffect>
                                    <p:anim calcmode="lin" valueType="num">
                                      <p:cBhvr>
                                        <p:cTn id="16" dur="800" fill="hold"/>
                                        <p:tgtEl>
                                          <p:spTgt spid="2056"/>
                                        </p:tgtEl>
                                        <p:attrNameLst>
                                          <p:attrName>style.rotation</p:attrName>
                                        </p:attrNameLst>
                                      </p:cBhvr>
                                      <p:tavLst>
                                        <p:tav tm="0">
                                          <p:val>
                                            <p:fltVal val="720"/>
                                          </p:val>
                                        </p:tav>
                                        <p:tav tm="100000">
                                          <p:val>
                                            <p:fltVal val="0"/>
                                          </p:val>
                                        </p:tav>
                                      </p:tavLst>
                                    </p:anim>
                                    <p:anim calcmode="lin" valueType="num">
                                      <p:cBhvr>
                                        <p:cTn id="17" dur="800" fill="hold"/>
                                        <p:tgtEl>
                                          <p:spTgt spid="2056"/>
                                        </p:tgtEl>
                                        <p:attrNameLst>
                                          <p:attrName>ppt_h</p:attrName>
                                        </p:attrNameLst>
                                      </p:cBhvr>
                                      <p:tavLst>
                                        <p:tav tm="0">
                                          <p:val>
                                            <p:fltVal val="0"/>
                                          </p:val>
                                        </p:tav>
                                        <p:tav tm="100000">
                                          <p:val>
                                            <p:strVal val="#ppt_h"/>
                                          </p:val>
                                        </p:tav>
                                      </p:tavLst>
                                    </p:anim>
                                    <p:anim calcmode="lin" valueType="num">
                                      <p:cBhvr>
                                        <p:cTn id="18" dur="800" fill="hold"/>
                                        <p:tgtEl>
                                          <p:spTgt spid="2056"/>
                                        </p:tgtEl>
                                        <p:attrNameLst>
                                          <p:attrName>ppt_w</p:attrName>
                                        </p:attrNameLst>
                                      </p:cBhvr>
                                      <p:tavLst>
                                        <p:tav tm="0">
                                          <p:val>
                                            <p:fltVal val="0"/>
                                          </p:val>
                                        </p:tav>
                                        <p:tav tm="100000">
                                          <p:val>
                                            <p:strVal val="#ppt_w"/>
                                          </p:val>
                                        </p:tav>
                                      </p:tavLst>
                                    </p:anim>
                                  </p:childTnLst>
                                </p:cTn>
                              </p:par>
                            </p:childTnLst>
                          </p:cTn>
                        </p:par>
                        <p:par>
                          <p:cTn id="19" fill="hold">
                            <p:stCondLst>
                              <p:cond delay="1300"/>
                            </p:stCondLst>
                            <p:childTnLst>
                              <p:par>
                                <p:cTn id="20" presetID="35" presetClass="entr" presetSubtype="0" fill="hold" nodeType="afterEffect">
                                  <p:stCondLst>
                                    <p:cond delay="500"/>
                                  </p:stCondLst>
                                  <p:childTnLst>
                                    <p:set>
                                      <p:cBhvr>
                                        <p:cTn id="21" dur="1" fill="hold">
                                          <p:stCondLst>
                                            <p:cond delay="0"/>
                                          </p:stCondLst>
                                        </p:cTn>
                                        <p:tgtEl>
                                          <p:spTgt spid="2062"/>
                                        </p:tgtEl>
                                        <p:attrNameLst>
                                          <p:attrName>style.visibility</p:attrName>
                                        </p:attrNameLst>
                                      </p:cBhvr>
                                      <p:to>
                                        <p:strVal val="visible"/>
                                      </p:to>
                                    </p:set>
                                    <p:animEffect transition="in" filter="fade">
                                      <p:cBhvr>
                                        <p:cTn id="22" dur="800"/>
                                        <p:tgtEl>
                                          <p:spTgt spid="2062"/>
                                        </p:tgtEl>
                                      </p:cBhvr>
                                    </p:animEffect>
                                    <p:anim calcmode="lin" valueType="num">
                                      <p:cBhvr>
                                        <p:cTn id="23" dur="800" fill="hold"/>
                                        <p:tgtEl>
                                          <p:spTgt spid="2062"/>
                                        </p:tgtEl>
                                        <p:attrNameLst>
                                          <p:attrName>style.rotation</p:attrName>
                                        </p:attrNameLst>
                                      </p:cBhvr>
                                      <p:tavLst>
                                        <p:tav tm="0">
                                          <p:val>
                                            <p:fltVal val="720"/>
                                          </p:val>
                                        </p:tav>
                                        <p:tav tm="100000">
                                          <p:val>
                                            <p:fltVal val="0"/>
                                          </p:val>
                                        </p:tav>
                                      </p:tavLst>
                                    </p:anim>
                                    <p:anim calcmode="lin" valueType="num">
                                      <p:cBhvr>
                                        <p:cTn id="24" dur="800" fill="hold"/>
                                        <p:tgtEl>
                                          <p:spTgt spid="2062"/>
                                        </p:tgtEl>
                                        <p:attrNameLst>
                                          <p:attrName>ppt_h</p:attrName>
                                        </p:attrNameLst>
                                      </p:cBhvr>
                                      <p:tavLst>
                                        <p:tav tm="0">
                                          <p:val>
                                            <p:fltVal val="0"/>
                                          </p:val>
                                        </p:tav>
                                        <p:tav tm="100000">
                                          <p:val>
                                            <p:strVal val="#ppt_h"/>
                                          </p:val>
                                        </p:tav>
                                      </p:tavLst>
                                    </p:anim>
                                    <p:anim calcmode="lin" valueType="num">
                                      <p:cBhvr>
                                        <p:cTn id="25" dur="800" fill="hold"/>
                                        <p:tgtEl>
                                          <p:spTgt spid="2062"/>
                                        </p:tgtEl>
                                        <p:attrNameLst>
                                          <p:attrName>ppt_w</p:attrName>
                                        </p:attrNameLst>
                                      </p:cBhvr>
                                      <p:tavLst>
                                        <p:tav tm="0">
                                          <p:val>
                                            <p:fltVal val="0"/>
                                          </p:val>
                                        </p:tav>
                                        <p:tav tm="100000">
                                          <p:val>
                                            <p:strVal val="#ppt_w"/>
                                          </p:val>
                                        </p:tav>
                                      </p:tavLst>
                                    </p:anim>
                                  </p:childTnLst>
                                </p:cTn>
                              </p:par>
                            </p:childTnLst>
                          </p:cTn>
                        </p:par>
                        <p:par>
                          <p:cTn id="26" fill="hold">
                            <p:stCondLst>
                              <p:cond delay="2600"/>
                            </p:stCondLst>
                            <p:childTnLst>
                              <p:par>
                                <p:cTn id="27" presetID="35" presetClass="entr" presetSubtype="0" fill="hold" nodeType="afterEffect">
                                  <p:stCondLst>
                                    <p:cond delay="500"/>
                                  </p:stCondLst>
                                  <p:childTnLst>
                                    <p:set>
                                      <p:cBhvr>
                                        <p:cTn id="28" dur="1" fill="hold">
                                          <p:stCondLst>
                                            <p:cond delay="0"/>
                                          </p:stCondLst>
                                        </p:cTn>
                                        <p:tgtEl>
                                          <p:spTgt spid="2063"/>
                                        </p:tgtEl>
                                        <p:attrNameLst>
                                          <p:attrName>style.visibility</p:attrName>
                                        </p:attrNameLst>
                                      </p:cBhvr>
                                      <p:to>
                                        <p:strVal val="visible"/>
                                      </p:to>
                                    </p:set>
                                    <p:animEffect transition="in" filter="fade">
                                      <p:cBhvr>
                                        <p:cTn id="29" dur="800"/>
                                        <p:tgtEl>
                                          <p:spTgt spid="2063"/>
                                        </p:tgtEl>
                                      </p:cBhvr>
                                    </p:animEffect>
                                    <p:anim calcmode="lin" valueType="num">
                                      <p:cBhvr>
                                        <p:cTn id="30" dur="800" fill="hold"/>
                                        <p:tgtEl>
                                          <p:spTgt spid="2063"/>
                                        </p:tgtEl>
                                        <p:attrNameLst>
                                          <p:attrName>style.rotation</p:attrName>
                                        </p:attrNameLst>
                                      </p:cBhvr>
                                      <p:tavLst>
                                        <p:tav tm="0">
                                          <p:val>
                                            <p:fltVal val="720"/>
                                          </p:val>
                                        </p:tav>
                                        <p:tav tm="100000">
                                          <p:val>
                                            <p:fltVal val="0"/>
                                          </p:val>
                                        </p:tav>
                                      </p:tavLst>
                                    </p:anim>
                                    <p:anim calcmode="lin" valueType="num">
                                      <p:cBhvr>
                                        <p:cTn id="31" dur="800" fill="hold"/>
                                        <p:tgtEl>
                                          <p:spTgt spid="2063"/>
                                        </p:tgtEl>
                                        <p:attrNameLst>
                                          <p:attrName>ppt_h</p:attrName>
                                        </p:attrNameLst>
                                      </p:cBhvr>
                                      <p:tavLst>
                                        <p:tav tm="0">
                                          <p:val>
                                            <p:fltVal val="0"/>
                                          </p:val>
                                        </p:tav>
                                        <p:tav tm="100000">
                                          <p:val>
                                            <p:strVal val="#ppt_h"/>
                                          </p:val>
                                        </p:tav>
                                      </p:tavLst>
                                    </p:anim>
                                    <p:anim calcmode="lin" valueType="num">
                                      <p:cBhvr>
                                        <p:cTn id="32" dur="800" fill="hold"/>
                                        <p:tgtEl>
                                          <p:spTgt spid="2063"/>
                                        </p:tgtEl>
                                        <p:attrNameLst>
                                          <p:attrName>ppt_w</p:attrName>
                                        </p:attrNameLst>
                                      </p:cBhvr>
                                      <p:tavLst>
                                        <p:tav tm="0">
                                          <p:val>
                                            <p:fltVal val="0"/>
                                          </p:val>
                                        </p:tav>
                                        <p:tav tm="100000">
                                          <p:val>
                                            <p:strVal val="#ppt_w"/>
                                          </p:val>
                                        </p:tav>
                                      </p:tavLst>
                                    </p:anim>
                                  </p:childTnLst>
                                </p:cTn>
                              </p:par>
                            </p:childTnLst>
                          </p:cTn>
                        </p:par>
                        <p:par>
                          <p:cTn id="33" fill="hold">
                            <p:stCondLst>
                              <p:cond delay="3900"/>
                            </p:stCondLst>
                            <p:childTnLst>
                              <p:par>
                                <p:cTn id="34" presetID="35" presetClass="entr" presetSubtype="0" fill="hold" nodeType="afterEffect">
                                  <p:stCondLst>
                                    <p:cond delay="500"/>
                                  </p:stCondLst>
                                  <p:childTnLst>
                                    <p:set>
                                      <p:cBhvr>
                                        <p:cTn id="35" dur="1" fill="hold">
                                          <p:stCondLst>
                                            <p:cond delay="0"/>
                                          </p:stCondLst>
                                        </p:cTn>
                                        <p:tgtEl>
                                          <p:spTgt spid="2064"/>
                                        </p:tgtEl>
                                        <p:attrNameLst>
                                          <p:attrName>style.visibility</p:attrName>
                                        </p:attrNameLst>
                                      </p:cBhvr>
                                      <p:to>
                                        <p:strVal val="visible"/>
                                      </p:to>
                                    </p:set>
                                    <p:animEffect transition="in" filter="fade">
                                      <p:cBhvr>
                                        <p:cTn id="36" dur="800"/>
                                        <p:tgtEl>
                                          <p:spTgt spid="2064"/>
                                        </p:tgtEl>
                                      </p:cBhvr>
                                    </p:animEffect>
                                    <p:anim calcmode="lin" valueType="num">
                                      <p:cBhvr>
                                        <p:cTn id="37" dur="800" fill="hold"/>
                                        <p:tgtEl>
                                          <p:spTgt spid="2064"/>
                                        </p:tgtEl>
                                        <p:attrNameLst>
                                          <p:attrName>style.rotation</p:attrName>
                                        </p:attrNameLst>
                                      </p:cBhvr>
                                      <p:tavLst>
                                        <p:tav tm="0">
                                          <p:val>
                                            <p:fltVal val="720"/>
                                          </p:val>
                                        </p:tav>
                                        <p:tav tm="100000">
                                          <p:val>
                                            <p:fltVal val="0"/>
                                          </p:val>
                                        </p:tav>
                                      </p:tavLst>
                                    </p:anim>
                                    <p:anim calcmode="lin" valueType="num">
                                      <p:cBhvr>
                                        <p:cTn id="38" dur="800" fill="hold"/>
                                        <p:tgtEl>
                                          <p:spTgt spid="2064"/>
                                        </p:tgtEl>
                                        <p:attrNameLst>
                                          <p:attrName>ppt_h</p:attrName>
                                        </p:attrNameLst>
                                      </p:cBhvr>
                                      <p:tavLst>
                                        <p:tav tm="0">
                                          <p:val>
                                            <p:fltVal val="0"/>
                                          </p:val>
                                        </p:tav>
                                        <p:tav tm="100000">
                                          <p:val>
                                            <p:strVal val="#ppt_h"/>
                                          </p:val>
                                        </p:tav>
                                      </p:tavLst>
                                    </p:anim>
                                    <p:anim calcmode="lin" valueType="num">
                                      <p:cBhvr>
                                        <p:cTn id="39" dur="800" fill="hold"/>
                                        <p:tgtEl>
                                          <p:spTgt spid="2064"/>
                                        </p:tgtEl>
                                        <p:attrNameLst>
                                          <p:attrName>ppt_w</p:attrName>
                                        </p:attrNameLst>
                                      </p:cBhvr>
                                      <p:tavLst>
                                        <p:tav tm="0">
                                          <p:val>
                                            <p:fltVal val="0"/>
                                          </p:val>
                                        </p:tav>
                                        <p:tav tm="100000">
                                          <p:val>
                                            <p:strVal val="#ppt_w"/>
                                          </p:val>
                                        </p:tav>
                                      </p:tavLst>
                                    </p:anim>
                                  </p:childTnLst>
                                </p:cTn>
                              </p:par>
                            </p:childTnLst>
                          </p:cTn>
                        </p:par>
                        <p:par>
                          <p:cTn id="40" fill="hold">
                            <p:stCondLst>
                              <p:cond delay="5200"/>
                            </p:stCondLst>
                            <p:childTnLst>
                              <p:par>
                                <p:cTn id="41" presetID="35" presetClass="entr" presetSubtype="0" fill="hold" nodeType="afterEffect">
                                  <p:stCondLst>
                                    <p:cond delay="500"/>
                                  </p:stCondLst>
                                  <p:childTnLst>
                                    <p:set>
                                      <p:cBhvr>
                                        <p:cTn id="42" dur="1" fill="hold">
                                          <p:stCondLst>
                                            <p:cond delay="0"/>
                                          </p:stCondLst>
                                        </p:cTn>
                                        <p:tgtEl>
                                          <p:spTgt spid="2065"/>
                                        </p:tgtEl>
                                        <p:attrNameLst>
                                          <p:attrName>style.visibility</p:attrName>
                                        </p:attrNameLst>
                                      </p:cBhvr>
                                      <p:to>
                                        <p:strVal val="visible"/>
                                      </p:to>
                                    </p:set>
                                    <p:animEffect transition="in" filter="fade">
                                      <p:cBhvr>
                                        <p:cTn id="43" dur="800"/>
                                        <p:tgtEl>
                                          <p:spTgt spid="2065"/>
                                        </p:tgtEl>
                                      </p:cBhvr>
                                    </p:animEffect>
                                    <p:anim calcmode="lin" valueType="num">
                                      <p:cBhvr>
                                        <p:cTn id="44" dur="800" fill="hold"/>
                                        <p:tgtEl>
                                          <p:spTgt spid="2065"/>
                                        </p:tgtEl>
                                        <p:attrNameLst>
                                          <p:attrName>style.rotation</p:attrName>
                                        </p:attrNameLst>
                                      </p:cBhvr>
                                      <p:tavLst>
                                        <p:tav tm="0">
                                          <p:val>
                                            <p:fltVal val="720"/>
                                          </p:val>
                                        </p:tav>
                                        <p:tav tm="100000">
                                          <p:val>
                                            <p:fltVal val="0"/>
                                          </p:val>
                                        </p:tav>
                                      </p:tavLst>
                                    </p:anim>
                                    <p:anim calcmode="lin" valueType="num">
                                      <p:cBhvr>
                                        <p:cTn id="45" dur="800" fill="hold"/>
                                        <p:tgtEl>
                                          <p:spTgt spid="2065"/>
                                        </p:tgtEl>
                                        <p:attrNameLst>
                                          <p:attrName>ppt_h</p:attrName>
                                        </p:attrNameLst>
                                      </p:cBhvr>
                                      <p:tavLst>
                                        <p:tav tm="0">
                                          <p:val>
                                            <p:fltVal val="0"/>
                                          </p:val>
                                        </p:tav>
                                        <p:tav tm="100000">
                                          <p:val>
                                            <p:strVal val="#ppt_h"/>
                                          </p:val>
                                        </p:tav>
                                      </p:tavLst>
                                    </p:anim>
                                    <p:anim calcmode="lin" valueType="num">
                                      <p:cBhvr>
                                        <p:cTn id="46" dur="800" fill="hold"/>
                                        <p:tgtEl>
                                          <p:spTgt spid="2065"/>
                                        </p:tgtEl>
                                        <p:attrNameLst>
                                          <p:attrName>ppt_w</p:attrName>
                                        </p:attrNameLst>
                                      </p:cBhvr>
                                      <p:tavLst>
                                        <p:tav tm="0">
                                          <p:val>
                                            <p:fltVal val="0"/>
                                          </p:val>
                                        </p:tav>
                                        <p:tav tm="100000">
                                          <p:val>
                                            <p:strVal val="#ppt_w"/>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2070"/>
                                        </p:tgtEl>
                                        <p:attrNameLst>
                                          <p:attrName>style.visibility</p:attrName>
                                        </p:attrNameLst>
                                      </p:cBhvr>
                                      <p:to>
                                        <p:strVal val="visible"/>
                                      </p:to>
                                    </p:set>
                                    <p:anim calcmode="lin" valueType="num">
                                      <p:cBhvr>
                                        <p:cTn id="51" dur="100" fill="hold"/>
                                        <p:tgtEl>
                                          <p:spTgt spid="2070"/>
                                        </p:tgtEl>
                                        <p:attrNameLst>
                                          <p:attrName>ppt_w</p:attrName>
                                        </p:attrNameLst>
                                      </p:cBhvr>
                                      <p:tavLst>
                                        <p:tav tm="0">
                                          <p:val>
                                            <p:fltVal val="0"/>
                                          </p:val>
                                        </p:tav>
                                        <p:tav tm="100000">
                                          <p:val>
                                            <p:strVal val="#ppt_w"/>
                                          </p:val>
                                        </p:tav>
                                      </p:tavLst>
                                    </p:anim>
                                    <p:anim calcmode="lin" valueType="num">
                                      <p:cBhvr>
                                        <p:cTn id="52" dur="100" fill="hold"/>
                                        <p:tgtEl>
                                          <p:spTgt spid="2070"/>
                                        </p:tgtEl>
                                        <p:attrNameLst>
                                          <p:attrName>ppt_h</p:attrName>
                                        </p:attrNameLst>
                                      </p:cBhvr>
                                      <p:tavLst>
                                        <p:tav tm="0">
                                          <p:val>
                                            <p:fltVal val="0"/>
                                          </p:val>
                                        </p:tav>
                                        <p:tav tm="100000">
                                          <p:val>
                                            <p:strVal val="#ppt_h"/>
                                          </p:val>
                                        </p:tav>
                                      </p:tavLst>
                                    </p:anim>
                                  </p:childTnLst>
                                </p:cTn>
                              </p:par>
                            </p:childTnLst>
                          </p:cTn>
                        </p:par>
                        <p:par>
                          <p:cTn id="53" fill="hold">
                            <p:stCondLst>
                              <p:cond delay="100"/>
                            </p:stCondLst>
                            <p:childTnLst>
                              <p:par>
                                <p:cTn id="54" presetID="23" presetClass="entr" presetSubtype="16" fill="hold" nodeType="afterEffect">
                                  <p:stCondLst>
                                    <p:cond delay="0"/>
                                  </p:stCondLst>
                                  <p:childTnLst>
                                    <p:set>
                                      <p:cBhvr>
                                        <p:cTn id="55" dur="1" fill="hold">
                                          <p:stCondLst>
                                            <p:cond delay="0"/>
                                          </p:stCondLst>
                                        </p:cTn>
                                        <p:tgtEl>
                                          <p:spTgt spid="2067"/>
                                        </p:tgtEl>
                                        <p:attrNameLst>
                                          <p:attrName>style.visibility</p:attrName>
                                        </p:attrNameLst>
                                      </p:cBhvr>
                                      <p:to>
                                        <p:strVal val="visible"/>
                                      </p:to>
                                    </p:set>
                                    <p:anim calcmode="lin" valueType="num">
                                      <p:cBhvr>
                                        <p:cTn id="56" dur="100" fill="hold"/>
                                        <p:tgtEl>
                                          <p:spTgt spid="2067"/>
                                        </p:tgtEl>
                                        <p:attrNameLst>
                                          <p:attrName>ppt_w</p:attrName>
                                        </p:attrNameLst>
                                      </p:cBhvr>
                                      <p:tavLst>
                                        <p:tav tm="0">
                                          <p:val>
                                            <p:fltVal val="0"/>
                                          </p:val>
                                        </p:tav>
                                        <p:tav tm="100000">
                                          <p:val>
                                            <p:strVal val="#ppt_w"/>
                                          </p:val>
                                        </p:tav>
                                      </p:tavLst>
                                    </p:anim>
                                    <p:anim calcmode="lin" valueType="num">
                                      <p:cBhvr>
                                        <p:cTn id="57" dur="100" fill="hold"/>
                                        <p:tgtEl>
                                          <p:spTgt spid="2067"/>
                                        </p:tgtEl>
                                        <p:attrNameLst>
                                          <p:attrName>ppt_h</p:attrName>
                                        </p:attrNameLst>
                                      </p:cBhvr>
                                      <p:tavLst>
                                        <p:tav tm="0">
                                          <p:val>
                                            <p:fltVal val="0"/>
                                          </p:val>
                                        </p:tav>
                                        <p:tav tm="100000">
                                          <p:val>
                                            <p:strVal val="#ppt_h"/>
                                          </p:val>
                                        </p:tav>
                                      </p:tavLst>
                                    </p:anim>
                                  </p:childTnLst>
                                </p:cTn>
                              </p:par>
                            </p:childTnLst>
                          </p:cTn>
                        </p:par>
                        <p:par>
                          <p:cTn id="58" fill="hold">
                            <p:stCondLst>
                              <p:cond delay="200"/>
                            </p:stCondLst>
                            <p:childTnLst>
                              <p:par>
                                <p:cTn id="59" presetID="23" presetClass="entr" presetSubtype="16" fill="hold" nodeType="afterEffect">
                                  <p:stCondLst>
                                    <p:cond delay="0"/>
                                  </p:stCondLst>
                                  <p:childTnLst>
                                    <p:set>
                                      <p:cBhvr>
                                        <p:cTn id="60" dur="1" fill="hold">
                                          <p:stCondLst>
                                            <p:cond delay="0"/>
                                          </p:stCondLst>
                                        </p:cTn>
                                        <p:tgtEl>
                                          <p:spTgt spid="2074"/>
                                        </p:tgtEl>
                                        <p:attrNameLst>
                                          <p:attrName>style.visibility</p:attrName>
                                        </p:attrNameLst>
                                      </p:cBhvr>
                                      <p:to>
                                        <p:strVal val="visible"/>
                                      </p:to>
                                    </p:set>
                                    <p:anim calcmode="lin" valueType="num">
                                      <p:cBhvr>
                                        <p:cTn id="61" dur="100" fill="hold"/>
                                        <p:tgtEl>
                                          <p:spTgt spid="2074"/>
                                        </p:tgtEl>
                                        <p:attrNameLst>
                                          <p:attrName>ppt_w</p:attrName>
                                        </p:attrNameLst>
                                      </p:cBhvr>
                                      <p:tavLst>
                                        <p:tav tm="0">
                                          <p:val>
                                            <p:fltVal val="0"/>
                                          </p:val>
                                        </p:tav>
                                        <p:tav tm="100000">
                                          <p:val>
                                            <p:strVal val="#ppt_w"/>
                                          </p:val>
                                        </p:tav>
                                      </p:tavLst>
                                    </p:anim>
                                    <p:anim calcmode="lin" valueType="num">
                                      <p:cBhvr>
                                        <p:cTn id="62" dur="100" fill="hold"/>
                                        <p:tgtEl>
                                          <p:spTgt spid="2074"/>
                                        </p:tgtEl>
                                        <p:attrNameLst>
                                          <p:attrName>ppt_h</p:attrName>
                                        </p:attrNameLst>
                                      </p:cBhvr>
                                      <p:tavLst>
                                        <p:tav tm="0">
                                          <p:val>
                                            <p:fltVal val="0"/>
                                          </p:val>
                                        </p:tav>
                                        <p:tav tm="100000">
                                          <p:val>
                                            <p:strVal val="#ppt_h"/>
                                          </p:val>
                                        </p:tav>
                                      </p:tavLst>
                                    </p:anim>
                                  </p:childTnLst>
                                </p:cTn>
                              </p:par>
                            </p:childTnLst>
                          </p:cTn>
                        </p:par>
                        <p:par>
                          <p:cTn id="63" fill="hold">
                            <p:stCondLst>
                              <p:cond delay="300"/>
                            </p:stCondLst>
                            <p:childTnLst>
                              <p:par>
                                <p:cTn id="64" presetID="23" presetClass="entr" presetSubtype="16" fill="hold" nodeType="afterEffect">
                                  <p:stCondLst>
                                    <p:cond delay="0"/>
                                  </p:stCondLst>
                                  <p:childTnLst>
                                    <p:set>
                                      <p:cBhvr>
                                        <p:cTn id="65" dur="1" fill="hold">
                                          <p:stCondLst>
                                            <p:cond delay="0"/>
                                          </p:stCondLst>
                                        </p:cTn>
                                        <p:tgtEl>
                                          <p:spTgt spid="2072"/>
                                        </p:tgtEl>
                                        <p:attrNameLst>
                                          <p:attrName>style.visibility</p:attrName>
                                        </p:attrNameLst>
                                      </p:cBhvr>
                                      <p:to>
                                        <p:strVal val="visible"/>
                                      </p:to>
                                    </p:set>
                                    <p:anim calcmode="lin" valueType="num">
                                      <p:cBhvr>
                                        <p:cTn id="66" dur="100" fill="hold"/>
                                        <p:tgtEl>
                                          <p:spTgt spid="2072"/>
                                        </p:tgtEl>
                                        <p:attrNameLst>
                                          <p:attrName>ppt_w</p:attrName>
                                        </p:attrNameLst>
                                      </p:cBhvr>
                                      <p:tavLst>
                                        <p:tav tm="0">
                                          <p:val>
                                            <p:fltVal val="0"/>
                                          </p:val>
                                        </p:tav>
                                        <p:tav tm="100000">
                                          <p:val>
                                            <p:strVal val="#ppt_w"/>
                                          </p:val>
                                        </p:tav>
                                      </p:tavLst>
                                    </p:anim>
                                    <p:anim calcmode="lin" valueType="num">
                                      <p:cBhvr>
                                        <p:cTn id="67" dur="100" fill="hold"/>
                                        <p:tgtEl>
                                          <p:spTgt spid="2072"/>
                                        </p:tgtEl>
                                        <p:attrNameLst>
                                          <p:attrName>ppt_h</p:attrName>
                                        </p:attrNameLst>
                                      </p:cBhvr>
                                      <p:tavLst>
                                        <p:tav tm="0">
                                          <p:val>
                                            <p:fltVal val="0"/>
                                          </p:val>
                                        </p:tav>
                                        <p:tav tm="100000">
                                          <p:val>
                                            <p:strVal val="#ppt_h"/>
                                          </p:val>
                                        </p:tav>
                                      </p:tavLst>
                                    </p:anim>
                                  </p:childTnLst>
                                </p:cTn>
                              </p:par>
                            </p:childTnLst>
                          </p:cTn>
                        </p:par>
                        <p:par>
                          <p:cTn id="68" fill="hold">
                            <p:stCondLst>
                              <p:cond delay="400"/>
                            </p:stCondLst>
                            <p:childTnLst>
                              <p:par>
                                <p:cTn id="69" presetID="23" presetClass="entr" presetSubtype="16" fill="hold" nodeType="afterEffect">
                                  <p:stCondLst>
                                    <p:cond delay="0"/>
                                  </p:stCondLst>
                                  <p:childTnLst>
                                    <p:set>
                                      <p:cBhvr>
                                        <p:cTn id="70" dur="1" fill="hold">
                                          <p:stCondLst>
                                            <p:cond delay="0"/>
                                          </p:stCondLst>
                                        </p:cTn>
                                        <p:tgtEl>
                                          <p:spTgt spid="2071"/>
                                        </p:tgtEl>
                                        <p:attrNameLst>
                                          <p:attrName>style.visibility</p:attrName>
                                        </p:attrNameLst>
                                      </p:cBhvr>
                                      <p:to>
                                        <p:strVal val="visible"/>
                                      </p:to>
                                    </p:set>
                                    <p:anim calcmode="lin" valueType="num">
                                      <p:cBhvr>
                                        <p:cTn id="71" dur="100" fill="hold"/>
                                        <p:tgtEl>
                                          <p:spTgt spid="2071"/>
                                        </p:tgtEl>
                                        <p:attrNameLst>
                                          <p:attrName>ppt_w</p:attrName>
                                        </p:attrNameLst>
                                      </p:cBhvr>
                                      <p:tavLst>
                                        <p:tav tm="0">
                                          <p:val>
                                            <p:fltVal val="0"/>
                                          </p:val>
                                        </p:tav>
                                        <p:tav tm="100000">
                                          <p:val>
                                            <p:strVal val="#ppt_w"/>
                                          </p:val>
                                        </p:tav>
                                      </p:tavLst>
                                    </p:anim>
                                    <p:anim calcmode="lin" valueType="num">
                                      <p:cBhvr>
                                        <p:cTn id="72" dur="100" fill="hold"/>
                                        <p:tgtEl>
                                          <p:spTgt spid="2071"/>
                                        </p:tgtEl>
                                        <p:attrNameLst>
                                          <p:attrName>ppt_h</p:attrName>
                                        </p:attrNameLst>
                                      </p:cBhvr>
                                      <p:tavLst>
                                        <p:tav tm="0">
                                          <p:val>
                                            <p:fltVal val="0"/>
                                          </p:val>
                                        </p:tav>
                                        <p:tav tm="100000">
                                          <p:val>
                                            <p:strVal val="#ppt_h"/>
                                          </p:val>
                                        </p:tav>
                                      </p:tavLst>
                                    </p:anim>
                                  </p:childTnLst>
                                </p:cTn>
                              </p:par>
                            </p:childTnLst>
                          </p:cTn>
                        </p:par>
                        <p:par>
                          <p:cTn id="73" fill="hold">
                            <p:stCondLst>
                              <p:cond delay="500"/>
                            </p:stCondLst>
                            <p:childTnLst>
                              <p:par>
                                <p:cTn id="74" presetID="23" presetClass="entr" presetSubtype="16" fill="hold" nodeType="afterEffect">
                                  <p:stCondLst>
                                    <p:cond delay="0"/>
                                  </p:stCondLst>
                                  <p:childTnLst>
                                    <p:set>
                                      <p:cBhvr>
                                        <p:cTn id="75" dur="1" fill="hold">
                                          <p:stCondLst>
                                            <p:cond delay="0"/>
                                          </p:stCondLst>
                                        </p:cTn>
                                        <p:tgtEl>
                                          <p:spTgt spid="2073"/>
                                        </p:tgtEl>
                                        <p:attrNameLst>
                                          <p:attrName>style.visibility</p:attrName>
                                        </p:attrNameLst>
                                      </p:cBhvr>
                                      <p:to>
                                        <p:strVal val="visible"/>
                                      </p:to>
                                    </p:set>
                                    <p:anim calcmode="lin" valueType="num">
                                      <p:cBhvr>
                                        <p:cTn id="76" dur="100" fill="hold"/>
                                        <p:tgtEl>
                                          <p:spTgt spid="2073"/>
                                        </p:tgtEl>
                                        <p:attrNameLst>
                                          <p:attrName>ppt_w</p:attrName>
                                        </p:attrNameLst>
                                      </p:cBhvr>
                                      <p:tavLst>
                                        <p:tav tm="0">
                                          <p:val>
                                            <p:fltVal val="0"/>
                                          </p:val>
                                        </p:tav>
                                        <p:tav tm="100000">
                                          <p:val>
                                            <p:strVal val="#ppt_w"/>
                                          </p:val>
                                        </p:tav>
                                      </p:tavLst>
                                    </p:anim>
                                    <p:anim calcmode="lin" valueType="num">
                                      <p:cBhvr>
                                        <p:cTn id="77" dur="100" fill="hold"/>
                                        <p:tgtEl>
                                          <p:spTgt spid="2073"/>
                                        </p:tgtEl>
                                        <p:attrNameLst>
                                          <p:attrName>ppt_h</p:attrName>
                                        </p:attrNameLst>
                                      </p:cBhvr>
                                      <p:tavLst>
                                        <p:tav tm="0">
                                          <p:val>
                                            <p:fltVal val="0"/>
                                          </p:val>
                                        </p:tav>
                                        <p:tav tm="100000">
                                          <p:val>
                                            <p:strVal val="#ppt_h"/>
                                          </p:val>
                                        </p:tav>
                                      </p:tavLst>
                                    </p:anim>
                                  </p:childTnLst>
                                </p:cTn>
                              </p:par>
                            </p:childTnLst>
                          </p:cTn>
                        </p:par>
                        <p:par>
                          <p:cTn id="78" fill="hold">
                            <p:stCondLst>
                              <p:cond delay="600"/>
                            </p:stCondLst>
                            <p:childTnLst>
                              <p:par>
                                <p:cTn id="79" presetID="23" presetClass="entr" presetSubtype="16" fill="hold" nodeType="afterEffect">
                                  <p:stCondLst>
                                    <p:cond delay="0"/>
                                  </p:stCondLst>
                                  <p:childTnLst>
                                    <p:set>
                                      <p:cBhvr>
                                        <p:cTn id="80" dur="1" fill="hold">
                                          <p:stCondLst>
                                            <p:cond delay="0"/>
                                          </p:stCondLst>
                                        </p:cTn>
                                        <p:tgtEl>
                                          <p:spTgt spid="2075"/>
                                        </p:tgtEl>
                                        <p:attrNameLst>
                                          <p:attrName>style.visibility</p:attrName>
                                        </p:attrNameLst>
                                      </p:cBhvr>
                                      <p:to>
                                        <p:strVal val="visible"/>
                                      </p:to>
                                    </p:set>
                                    <p:anim calcmode="lin" valueType="num">
                                      <p:cBhvr>
                                        <p:cTn id="81" dur="100" fill="hold"/>
                                        <p:tgtEl>
                                          <p:spTgt spid="2075"/>
                                        </p:tgtEl>
                                        <p:attrNameLst>
                                          <p:attrName>ppt_w</p:attrName>
                                        </p:attrNameLst>
                                      </p:cBhvr>
                                      <p:tavLst>
                                        <p:tav tm="0">
                                          <p:val>
                                            <p:fltVal val="0"/>
                                          </p:val>
                                        </p:tav>
                                        <p:tav tm="100000">
                                          <p:val>
                                            <p:strVal val="#ppt_w"/>
                                          </p:val>
                                        </p:tav>
                                      </p:tavLst>
                                    </p:anim>
                                    <p:anim calcmode="lin" valueType="num">
                                      <p:cBhvr>
                                        <p:cTn id="82" dur="100" fill="hold"/>
                                        <p:tgtEl>
                                          <p:spTgt spid="2075"/>
                                        </p:tgtEl>
                                        <p:attrNameLst>
                                          <p:attrName>ppt_h</p:attrName>
                                        </p:attrNameLst>
                                      </p:cBhvr>
                                      <p:tavLst>
                                        <p:tav tm="0">
                                          <p:val>
                                            <p:fltVal val="0"/>
                                          </p:val>
                                        </p:tav>
                                        <p:tav tm="100000">
                                          <p:val>
                                            <p:strVal val="#ppt_h"/>
                                          </p:val>
                                        </p:tav>
                                      </p:tavLst>
                                    </p:anim>
                                  </p:childTnLst>
                                </p:cTn>
                              </p:par>
                            </p:childTnLst>
                          </p:cTn>
                        </p:par>
                        <p:par>
                          <p:cTn id="83" fill="hold">
                            <p:stCondLst>
                              <p:cond delay="700"/>
                            </p:stCondLst>
                            <p:childTnLst>
                              <p:par>
                                <p:cTn id="84" presetID="31" presetClass="entr" presetSubtype="0" fill="hold" nodeType="afterEffect">
                                  <p:stCondLst>
                                    <p:cond delay="0"/>
                                  </p:stCondLst>
                                  <p:childTnLst>
                                    <p:set>
                                      <p:cBhvr>
                                        <p:cTn id="85" dur="1" fill="hold">
                                          <p:stCondLst>
                                            <p:cond delay="0"/>
                                          </p:stCondLst>
                                        </p:cTn>
                                        <p:tgtEl>
                                          <p:spTgt spid="2078"/>
                                        </p:tgtEl>
                                        <p:attrNameLst>
                                          <p:attrName>style.visibility</p:attrName>
                                        </p:attrNameLst>
                                      </p:cBhvr>
                                      <p:to>
                                        <p:strVal val="visible"/>
                                      </p:to>
                                    </p:set>
                                    <p:anim calcmode="lin" valueType="num">
                                      <p:cBhvr>
                                        <p:cTn id="86" dur="100" fill="hold"/>
                                        <p:tgtEl>
                                          <p:spTgt spid="2078"/>
                                        </p:tgtEl>
                                        <p:attrNameLst>
                                          <p:attrName>ppt_w</p:attrName>
                                        </p:attrNameLst>
                                      </p:cBhvr>
                                      <p:tavLst>
                                        <p:tav tm="0">
                                          <p:val>
                                            <p:fltVal val="0"/>
                                          </p:val>
                                        </p:tav>
                                        <p:tav tm="100000">
                                          <p:val>
                                            <p:strVal val="#ppt_w"/>
                                          </p:val>
                                        </p:tav>
                                      </p:tavLst>
                                    </p:anim>
                                    <p:anim calcmode="lin" valueType="num">
                                      <p:cBhvr>
                                        <p:cTn id="87" dur="100" fill="hold"/>
                                        <p:tgtEl>
                                          <p:spTgt spid="2078"/>
                                        </p:tgtEl>
                                        <p:attrNameLst>
                                          <p:attrName>ppt_h</p:attrName>
                                        </p:attrNameLst>
                                      </p:cBhvr>
                                      <p:tavLst>
                                        <p:tav tm="0">
                                          <p:val>
                                            <p:fltVal val="0"/>
                                          </p:val>
                                        </p:tav>
                                        <p:tav tm="100000">
                                          <p:val>
                                            <p:strVal val="#ppt_h"/>
                                          </p:val>
                                        </p:tav>
                                      </p:tavLst>
                                    </p:anim>
                                    <p:anim calcmode="lin" valueType="num">
                                      <p:cBhvr>
                                        <p:cTn id="88" dur="100" fill="hold"/>
                                        <p:tgtEl>
                                          <p:spTgt spid="2078"/>
                                        </p:tgtEl>
                                        <p:attrNameLst>
                                          <p:attrName>style.rotation</p:attrName>
                                        </p:attrNameLst>
                                      </p:cBhvr>
                                      <p:tavLst>
                                        <p:tav tm="0">
                                          <p:val>
                                            <p:fltVal val="90"/>
                                          </p:val>
                                        </p:tav>
                                        <p:tav tm="100000">
                                          <p:val>
                                            <p:fltVal val="0"/>
                                          </p:val>
                                        </p:tav>
                                      </p:tavLst>
                                    </p:anim>
                                    <p:animEffect transition="in" filter="fade">
                                      <p:cBhvr>
                                        <p:cTn id="89" dur="100"/>
                                        <p:tgtEl>
                                          <p:spTgt spid="2078"/>
                                        </p:tgtEl>
                                      </p:cBhvr>
                                    </p:animEffect>
                                  </p:childTnLst>
                                </p:cTn>
                              </p:par>
                            </p:childTnLst>
                          </p:cTn>
                        </p:par>
                        <p:par>
                          <p:cTn id="90" fill="hold">
                            <p:stCondLst>
                              <p:cond delay="800"/>
                            </p:stCondLst>
                            <p:childTnLst>
                              <p:par>
                                <p:cTn id="91" presetID="23" presetClass="entr" presetSubtype="16" fill="hold" nodeType="afterEffect">
                                  <p:stCondLst>
                                    <p:cond delay="0"/>
                                  </p:stCondLst>
                                  <p:childTnLst>
                                    <p:set>
                                      <p:cBhvr>
                                        <p:cTn id="92" dur="1" fill="hold">
                                          <p:stCondLst>
                                            <p:cond delay="0"/>
                                          </p:stCondLst>
                                        </p:cTn>
                                        <p:tgtEl>
                                          <p:spTgt spid="2079"/>
                                        </p:tgtEl>
                                        <p:attrNameLst>
                                          <p:attrName>style.visibility</p:attrName>
                                        </p:attrNameLst>
                                      </p:cBhvr>
                                      <p:to>
                                        <p:strVal val="visible"/>
                                      </p:to>
                                    </p:set>
                                    <p:anim calcmode="lin" valueType="num">
                                      <p:cBhvr>
                                        <p:cTn id="93" dur="100" fill="hold"/>
                                        <p:tgtEl>
                                          <p:spTgt spid="2079"/>
                                        </p:tgtEl>
                                        <p:attrNameLst>
                                          <p:attrName>ppt_w</p:attrName>
                                        </p:attrNameLst>
                                      </p:cBhvr>
                                      <p:tavLst>
                                        <p:tav tm="0">
                                          <p:val>
                                            <p:fltVal val="0"/>
                                          </p:val>
                                        </p:tav>
                                        <p:tav tm="100000">
                                          <p:val>
                                            <p:strVal val="#ppt_w"/>
                                          </p:val>
                                        </p:tav>
                                      </p:tavLst>
                                    </p:anim>
                                    <p:anim calcmode="lin" valueType="num">
                                      <p:cBhvr>
                                        <p:cTn id="94" dur="100" fill="hold"/>
                                        <p:tgtEl>
                                          <p:spTgt spid="2079"/>
                                        </p:tgtEl>
                                        <p:attrNameLst>
                                          <p:attrName>ppt_h</p:attrName>
                                        </p:attrNameLst>
                                      </p:cBhvr>
                                      <p:tavLst>
                                        <p:tav tm="0">
                                          <p:val>
                                            <p:fltVal val="0"/>
                                          </p:val>
                                        </p:tav>
                                        <p:tav tm="100000">
                                          <p:val>
                                            <p:strVal val="#ppt_h"/>
                                          </p:val>
                                        </p:tav>
                                      </p:tavLst>
                                    </p:anim>
                                  </p:childTnLst>
                                </p:cTn>
                              </p:par>
                            </p:childTnLst>
                          </p:cTn>
                        </p:par>
                        <p:par>
                          <p:cTn id="95" fill="hold">
                            <p:stCondLst>
                              <p:cond delay="900"/>
                            </p:stCondLst>
                            <p:childTnLst>
                              <p:par>
                                <p:cTn id="96" presetID="23" presetClass="entr" presetSubtype="16" fill="hold" nodeType="afterEffect">
                                  <p:stCondLst>
                                    <p:cond delay="0"/>
                                  </p:stCondLst>
                                  <p:childTnLst>
                                    <p:set>
                                      <p:cBhvr>
                                        <p:cTn id="97" dur="1" fill="hold">
                                          <p:stCondLst>
                                            <p:cond delay="0"/>
                                          </p:stCondLst>
                                        </p:cTn>
                                        <p:tgtEl>
                                          <p:spTgt spid="2080"/>
                                        </p:tgtEl>
                                        <p:attrNameLst>
                                          <p:attrName>style.visibility</p:attrName>
                                        </p:attrNameLst>
                                      </p:cBhvr>
                                      <p:to>
                                        <p:strVal val="visible"/>
                                      </p:to>
                                    </p:set>
                                    <p:anim calcmode="lin" valueType="num">
                                      <p:cBhvr>
                                        <p:cTn id="98" dur="100" fill="hold"/>
                                        <p:tgtEl>
                                          <p:spTgt spid="2080"/>
                                        </p:tgtEl>
                                        <p:attrNameLst>
                                          <p:attrName>ppt_w</p:attrName>
                                        </p:attrNameLst>
                                      </p:cBhvr>
                                      <p:tavLst>
                                        <p:tav tm="0">
                                          <p:val>
                                            <p:fltVal val="0"/>
                                          </p:val>
                                        </p:tav>
                                        <p:tav tm="100000">
                                          <p:val>
                                            <p:strVal val="#ppt_w"/>
                                          </p:val>
                                        </p:tav>
                                      </p:tavLst>
                                    </p:anim>
                                    <p:anim calcmode="lin" valueType="num">
                                      <p:cBhvr>
                                        <p:cTn id="99" dur="100" fill="hold"/>
                                        <p:tgtEl>
                                          <p:spTgt spid="2080"/>
                                        </p:tgtEl>
                                        <p:attrNameLst>
                                          <p:attrName>ppt_h</p:attrName>
                                        </p:attrNameLst>
                                      </p:cBhvr>
                                      <p:tavLst>
                                        <p:tav tm="0">
                                          <p:val>
                                            <p:fltVal val="0"/>
                                          </p:val>
                                        </p:tav>
                                        <p:tav tm="100000">
                                          <p:val>
                                            <p:strVal val="#ppt_h"/>
                                          </p:val>
                                        </p:tav>
                                      </p:tavLst>
                                    </p:anim>
                                  </p:childTnLst>
                                </p:cTn>
                              </p:par>
                            </p:childTnLst>
                          </p:cTn>
                        </p:par>
                        <p:par>
                          <p:cTn id="100" fill="hold">
                            <p:stCondLst>
                              <p:cond delay="1000"/>
                            </p:stCondLst>
                            <p:childTnLst>
                              <p:par>
                                <p:cTn id="101" presetID="23" presetClass="entr" presetSubtype="16" fill="hold" nodeType="afterEffect">
                                  <p:stCondLst>
                                    <p:cond delay="0"/>
                                  </p:stCondLst>
                                  <p:childTnLst>
                                    <p:set>
                                      <p:cBhvr>
                                        <p:cTn id="102" dur="1" fill="hold">
                                          <p:stCondLst>
                                            <p:cond delay="0"/>
                                          </p:stCondLst>
                                        </p:cTn>
                                        <p:tgtEl>
                                          <p:spTgt spid="2081"/>
                                        </p:tgtEl>
                                        <p:attrNameLst>
                                          <p:attrName>style.visibility</p:attrName>
                                        </p:attrNameLst>
                                      </p:cBhvr>
                                      <p:to>
                                        <p:strVal val="visible"/>
                                      </p:to>
                                    </p:set>
                                    <p:anim calcmode="lin" valueType="num">
                                      <p:cBhvr>
                                        <p:cTn id="103" dur="100" fill="hold"/>
                                        <p:tgtEl>
                                          <p:spTgt spid="2081"/>
                                        </p:tgtEl>
                                        <p:attrNameLst>
                                          <p:attrName>ppt_w</p:attrName>
                                        </p:attrNameLst>
                                      </p:cBhvr>
                                      <p:tavLst>
                                        <p:tav tm="0">
                                          <p:val>
                                            <p:fltVal val="0"/>
                                          </p:val>
                                        </p:tav>
                                        <p:tav tm="100000">
                                          <p:val>
                                            <p:strVal val="#ppt_w"/>
                                          </p:val>
                                        </p:tav>
                                      </p:tavLst>
                                    </p:anim>
                                    <p:anim calcmode="lin" valueType="num">
                                      <p:cBhvr>
                                        <p:cTn id="104" dur="100" fill="hold"/>
                                        <p:tgtEl>
                                          <p:spTgt spid="20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076056" y="1182231"/>
            <a:ext cx="3844594" cy="2862322"/>
          </a:xfrm>
          <a:prstGeom prst="rect">
            <a:avLst/>
          </a:prstGeom>
        </p:spPr>
        <p:txBody>
          <a:bodyPr wrap="square">
            <a:spAutoFit/>
          </a:bodyPr>
          <a:lstStyle/>
          <a:p>
            <a:pPr algn="ctr"/>
            <a:r>
              <a:rPr lang="en-AU" sz="3600" dirty="0">
                <a:solidFill>
                  <a:schemeClr val="bg1"/>
                </a:solidFill>
              </a:rPr>
              <a:t>“The most incomprehensible thing about the universe is that it is comprehensible.” </a:t>
            </a:r>
          </a:p>
        </p:txBody>
      </p:sp>
    </p:spTree>
    <p:extLst>
      <p:ext uri="{BB962C8B-B14F-4D97-AF65-F5344CB8AC3E}">
        <p14:creationId xmlns:p14="http://schemas.microsoft.com/office/powerpoint/2010/main" val="87176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074" y="1556792"/>
            <a:ext cx="9144000" cy="4339650"/>
          </a:xfrm>
          <a:prstGeom prst="rect">
            <a:avLst/>
          </a:prstGeom>
        </p:spPr>
        <p:txBody>
          <a:bodyPr wrap="square">
            <a:spAutoFit/>
          </a:bodyPr>
          <a:lstStyle/>
          <a:p>
            <a:pPr marL="457200" indent="-457200">
              <a:lnSpc>
                <a:spcPct val="150000"/>
              </a:lnSpc>
              <a:buFont typeface="Arial" panose="020B0604020202020204" pitchFamily="34" charset="0"/>
              <a:buChar char="•"/>
            </a:pPr>
            <a:r>
              <a:rPr lang="en-AU" sz="2400" dirty="0">
                <a:solidFill>
                  <a:schemeClr val="bg1"/>
                </a:solidFill>
              </a:rPr>
              <a:t>Francis Collins – </a:t>
            </a:r>
            <a:r>
              <a:rPr lang="en-AU" sz="2000" dirty="0">
                <a:solidFill>
                  <a:schemeClr val="bg1"/>
                </a:solidFill>
              </a:rPr>
              <a:t>Former Director of Human Genome Project</a:t>
            </a:r>
          </a:p>
          <a:p>
            <a:pPr marL="457200" indent="-457200">
              <a:lnSpc>
                <a:spcPct val="150000"/>
              </a:lnSpc>
              <a:buFont typeface="Arial" panose="020B0604020202020204" pitchFamily="34" charset="0"/>
              <a:buChar char="•"/>
            </a:pPr>
            <a:r>
              <a:rPr lang="en-AU" sz="2400" dirty="0">
                <a:solidFill>
                  <a:schemeClr val="bg1"/>
                </a:solidFill>
              </a:rPr>
              <a:t>Professor Bill Phillips – </a:t>
            </a:r>
            <a:r>
              <a:rPr lang="en-AU" sz="2000" dirty="0">
                <a:solidFill>
                  <a:schemeClr val="bg1"/>
                </a:solidFill>
              </a:rPr>
              <a:t>Nobel Prize in Physics 1997</a:t>
            </a:r>
          </a:p>
          <a:p>
            <a:pPr marL="457200" indent="-457200">
              <a:lnSpc>
                <a:spcPct val="150000"/>
              </a:lnSpc>
              <a:buFont typeface="Arial" panose="020B0604020202020204" pitchFamily="34" charset="0"/>
              <a:buChar char="•"/>
            </a:pPr>
            <a:r>
              <a:rPr lang="en-AU" sz="2400" dirty="0">
                <a:solidFill>
                  <a:schemeClr val="bg1"/>
                </a:solidFill>
              </a:rPr>
              <a:t>Arthur Schawlow – </a:t>
            </a:r>
            <a:r>
              <a:rPr lang="en-AU" sz="2000" dirty="0">
                <a:solidFill>
                  <a:schemeClr val="bg1"/>
                </a:solidFill>
              </a:rPr>
              <a:t>Nobel Prize in Physics 1981</a:t>
            </a:r>
          </a:p>
          <a:p>
            <a:pPr marL="457200" indent="-457200">
              <a:lnSpc>
                <a:spcPct val="150000"/>
              </a:lnSpc>
              <a:buFont typeface="Arial" panose="020B0604020202020204" pitchFamily="34" charset="0"/>
              <a:buChar char="•"/>
            </a:pPr>
            <a:r>
              <a:rPr lang="en-AU" sz="2000" dirty="0">
                <a:solidFill>
                  <a:schemeClr val="bg1"/>
                </a:solidFill>
              </a:rPr>
              <a:t>John Charlton </a:t>
            </a:r>
            <a:r>
              <a:rPr lang="en-AU" sz="2000" dirty="0" err="1">
                <a:solidFill>
                  <a:schemeClr val="bg1"/>
                </a:solidFill>
              </a:rPr>
              <a:t>Polkinghorne</a:t>
            </a:r>
            <a:r>
              <a:rPr lang="en-AU" sz="2000" dirty="0">
                <a:solidFill>
                  <a:schemeClr val="bg1"/>
                </a:solidFill>
              </a:rPr>
              <a:t>, KBE, FRS, Theoretical Physicist</a:t>
            </a:r>
          </a:p>
          <a:p>
            <a:pPr marL="457200" indent="-457200">
              <a:lnSpc>
                <a:spcPct val="150000"/>
              </a:lnSpc>
              <a:buFont typeface="Arial" panose="020B0604020202020204" pitchFamily="34" charset="0"/>
              <a:buChar char="•"/>
            </a:pPr>
            <a:r>
              <a:rPr lang="en-AU" sz="2400" dirty="0">
                <a:solidFill>
                  <a:schemeClr val="bg1"/>
                </a:solidFill>
              </a:rPr>
              <a:t>Sir Brian Heap, </a:t>
            </a:r>
            <a:r>
              <a:rPr lang="en-AU" sz="2000" dirty="0">
                <a:solidFill>
                  <a:schemeClr val="bg1"/>
                </a:solidFill>
              </a:rPr>
              <a:t>former vice president of the Royal Society</a:t>
            </a:r>
          </a:p>
          <a:p>
            <a:pPr marL="457200" indent="-457200">
              <a:lnSpc>
                <a:spcPct val="150000"/>
              </a:lnSpc>
              <a:buFont typeface="Arial" panose="020B0604020202020204" pitchFamily="34" charset="0"/>
              <a:buChar char="•"/>
            </a:pPr>
            <a:r>
              <a:rPr lang="en-AU" sz="2400" dirty="0">
                <a:solidFill>
                  <a:schemeClr val="bg1"/>
                </a:solidFill>
              </a:rPr>
              <a:t>Sir John Haughton, </a:t>
            </a:r>
            <a:r>
              <a:rPr lang="en-AU" sz="2000" dirty="0">
                <a:solidFill>
                  <a:schemeClr val="bg1"/>
                </a:solidFill>
              </a:rPr>
              <a:t>former director of the British </a:t>
            </a:r>
            <a:r>
              <a:rPr lang="en-AU" sz="2000" dirty="0" err="1">
                <a:solidFill>
                  <a:schemeClr val="bg1"/>
                </a:solidFill>
              </a:rPr>
              <a:t>Meterological</a:t>
            </a:r>
            <a:r>
              <a:rPr lang="en-AU" sz="2000" dirty="0">
                <a:solidFill>
                  <a:schemeClr val="bg1"/>
                </a:solidFill>
              </a:rPr>
              <a:t> Office</a:t>
            </a:r>
          </a:p>
          <a:p>
            <a:pPr marL="457200" indent="-457200">
              <a:lnSpc>
                <a:spcPct val="150000"/>
              </a:lnSpc>
              <a:buFont typeface="Arial" panose="020B0604020202020204" pitchFamily="34" charset="0"/>
              <a:buChar char="•"/>
            </a:pPr>
            <a:r>
              <a:rPr lang="en-AU" sz="2400" dirty="0">
                <a:solidFill>
                  <a:schemeClr val="bg1"/>
                </a:solidFill>
              </a:rPr>
              <a:t>Professor Paul </a:t>
            </a:r>
            <a:r>
              <a:rPr lang="en-AU" sz="2400" dirty="0" err="1">
                <a:solidFill>
                  <a:schemeClr val="bg1"/>
                </a:solidFill>
              </a:rPr>
              <a:t>Shellard</a:t>
            </a:r>
            <a:r>
              <a:rPr lang="en-AU" sz="2400" dirty="0">
                <a:solidFill>
                  <a:schemeClr val="bg1"/>
                </a:solidFill>
              </a:rPr>
              <a:t>, </a:t>
            </a:r>
            <a:r>
              <a:rPr lang="en-AU" sz="2000" dirty="0">
                <a:solidFill>
                  <a:schemeClr val="bg1"/>
                </a:solidFill>
              </a:rPr>
              <a:t>Director of Centre for Theoretical Cosmology, University of Cambridge</a:t>
            </a:r>
          </a:p>
        </p:txBody>
      </p:sp>
      <p:sp>
        <p:nvSpPr>
          <p:cNvPr id="3" name="Title 1"/>
          <p:cNvSpPr>
            <a:spLocks noGrp="1"/>
          </p:cNvSpPr>
          <p:nvPr>
            <p:ph type="title"/>
          </p:nvPr>
        </p:nvSpPr>
        <p:spPr>
          <a:xfrm>
            <a:off x="457200" y="274638"/>
            <a:ext cx="8229600" cy="1143000"/>
          </a:xfrm>
        </p:spPr>
        <p:txBody>
          <a:bodyPr>
            <a:normAutofit fontScale="90000"/>
          </a:bodyPr>
          <a:lstStyle/>
          <a:p>
            <a:r>
              <a:rPr lang="en-AU" dirty="0">
                <a:solidFill>
                  <a:schemeClr val="bg1"/>
                </a:solidFill>
              </a:rPr>
              <a:t>Christians who are respectable scientists</a:t>
            </a:r>
          </a:p>
        </p:txBody>
      </p:sp>
    </p:spTree>
    <p:extLst>
      <p:ext uri="{BB962C8B-B14F-4D97-AF65-F5344CB8AC3E}">
        <p14:creationId xmlns:p14="http://schemas.microsoft.com/office/powerpoint/2010/main" val="133750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908720"/>
            <a:ext cx="7810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3891" y="3904050"/>
            <a:ext cx="9324528" cy="1862048"/>
          </a:xfrm>
          <a:prstGeom prst="rect">
            <a:avLst/>
          </a:prstGeom>
          <a:noFill/>
        </p:spPr>
        <p:txBody>
          <a:bodyPr wrap="square" rtlCol="0">
            <a:spAutoFit/>
          </a:bodyPr>
          <a:lstStyle/>
          <a:p>
            <a:pPr algn="ctr"/>
            <a:r>
              <a:rPr lang="en-AU" sz="11500" dirty="0">
                <a:solidFill>
                  <a:srgbClr val="FF0000"/>
                </a:solidFill>
                <a:latin typeface="Freestyle Script" panose="030804020302050B0404" pitchFamily="66" charset="0"/>
              </a:rPr>
              <a:t>Naturalism vs Theism</a:t>
            </a:r>
          </a:p>
        </p:txBody>
      </p:sp>
      <p:sp>
        <p:nvSpPr>
          <p:cNvPr id="5" name="Freeform 4"/>
          <p:cNvSpPr/>
          <p:nvPr/>
        </p:nvSpPr>
        <p:spPr>
          <a:xfrm>
            <a:off x="2381250" y="2242220"/>
            <a:ext cx="4914900" cy="190500"/>
          </a:xfrm>
          <a:custGeom>
            <a:avLst/>
            <a:gdLst>
              <a:gd name="connsiteX0" fmla="*/ 0 w 4914900"/>
              <a:gd name="connsiteY0" fmla="*/ 190500 h 190500"/>
              <a:gd name="connsiteX1" fmla="*/ 723900 w 4914900"/>
              <a:gd name="connsiteY1" fmla="*/ 152400 h 190500"/>
              <a:gd name="connsiteX2" fmla="*/ 1447800 w 4914900"/>
              <a:gd name="connsiteY2" fmla="*/ 133350 h 190500"/>
              <a:gd name="connsiteX3" fmla="*/ 1809750 w 4914900"/>
              <a:gd name="connsiteY3" fmla="*/ 95250 h 190500"/>
              <a:gd name="connsiteX4" fmla="*/ 1885950 w 4914900"/>
              <a:gd name="connsiteY4" fmla="*/ 76200 h 190500"/>
              <a:gd name="connsiteX5" fmla="*/ 2628900 w 4914900"/>
              <a:gd name="connsiteY5" fmla="*/ 57150 h 190500"/>
              <a:gd name="connsiteX6" fmla="*/ 2781300 w 4914900"/>
              <a:gd name="connsiteY6" fmla="*/ 19050 h 190500"/>
              <a:gd name="connsiteX7" fmla="*/ 2857500 w 4914900"/>
              <a:gd name="connsiteY7" fmla="*/ 0 h 190500"/>
              <a:gd name="connsiteX8" fmla="*/ 4914900 w 4914900"/>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4900" h="190500">
                <a:moveTo>
                  <a:pt x="0" y="190500"/>
                </a:moveTo>
                <a:cubicBezTo>
                  <a:pt x="299557" y="130589"/>
                  <a:pt x="71095" y="170789"/>
                  <a:pt x="723900" y="152400"/>
                </a:cubicBezTo>
                <a:lnTo>
                  <a:pt x="1447800" y="133350"/>
                </a:lnTo>
                <a:cubicBezTo>
                  <a:pt x="1580314" y="122307"/>
                  <a:pt x="1683404" y="118222"/>
                  <a:pt x="1809750" y="95250"/>
                </a:cubicBezTo>
                <a:cubicBezTo>
                  <a:pt x="1835509" y="90566"/>
                  <a:pt x="1859797" y="77416"/>
                  <a:pt x="1885950" y="76200"/>
                </a:cubicBezTo>
                <a:cubicBezTo>
                  <a:pt x="2133414" y="64690"/>
                  <a:pt x="2381250" y="63500"/>
                  <a:pt x="2628900" y="57150"/>
                </a:cubicBezTo>
                <a:cubicBezTo>
                  <a:pt x="2731024" y="23109"/>
                  <a:pt x="2643371" y="49701"/>
                  <a:pt x="2781300" y="19050"/>
                </a:cubicBezTo>
                <a:cubicBezTo>
                  <a:pt x="2806858" y="13370"/>
                  <a:pt x="2831319" y="234"/>
                  <a:pt x="2857500" y="0"/>
                </a:cubicBezTo>
                <a:lnTo>
                  <a:pt x="4914900" y="0"/>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p:cNvSpPr txBox="1"/>
          <p:nvPr/>
        </p:nvSpPr>
        <p:spPr>
          <a:xfrm>
            <a:off x="610405" y="5294818"/>
            <a:ext cx="4105611" cy="1446550"/>
          </a:xfrm>
          <a:prstGeom prst="rect">
            <a:avLst/>
          </a:prstGeom>
          <a:noFill/>
        </p:spPr>
        <p:txBody>
          <a:bodyPr wrap="none" rtlCol="0">
            <a:spAutoFit/>
          </a:bodyPr>
          <a:lstStyle/>
          <a:p>
            <a:r>
              <a:rPr lang="en-AU" sz="4400" dirty="0">
                <a:solidFill>
                  <a:schemeClr val="bg1">
                    <a:lumMod val="95000"/>
                  </a:schemeClr>
                </a:solidFill>
                <a:latin typeface="+mj-lt"/>
              </a:rPr>
              <a:t>Scientism</a:t>
            </a:r>
          </a:p>
          <a:p>
            <a:r>
              <a:rPr lang="en-AU" sz="4400" dirty="0">
                <a:solidFill>
                  <a:schemeClr val="bg1">
                    <a:lumMod val="95000"/>
                  </a:schemeClr>
                </a:solidFill>
                <a:latin typeface="+mj-lt"/>
              </a:rPr>
              <a:t>The new atheism</a:t>
            </a:r>
          </a:p>
        </p:txBody>
      </p:sp>
    </p:spTree>
    <p:extLst>
      <p:ext uri="{BB962C8B-B14F-4D97-AF65-F5344CB8AC3E}">
        <p14:creationId xmlns:p14="http://schemas.microsoft.com/office/powerpoint/2010/main" val="217005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10000"/>
                                  </p:iterate>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iterate type="lt">
                                    <p:tmPct val="10000"/>
                                  </p:iterate>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262"/>
          <a:stretch/>
        </p:blipFill>
        <p:spPr bwMode="auto">
          <a:xfrm>
            <a:off x="0" y="0"/>
            <a:ext cx="911411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635287" y="3068960"/>
            <a:ext cx="4248472" cy="3046988"/>
          </a:xfrm>
          <a:prstGeom prst="rect">
            <a:avLst/>
          </a:prstGeom>
        </p:spPr>
        <p:txBody>
          <a:bodyPr wrap="square">
            <a:spAutoFit/>
          </a:bodyPr>
          <a:lstStyle/>
          <a:p>
            <a:pPr algn="r"/>
            <a:r>
              <a:rPr lang="en-AU" sz="4800" dirty="0">
                <a:solidFill>
                  <a:schemeClr val="bg1"/>
                </a:solidFill>
              </a:rPr>
              <a:t>The cosmos is all that is, or ever was, or ever will be.</a:t>
            </a:r>
          </a:p>
        </p:txBody>
      </p:sp>
      <p:sp>
        <p:nvSpPr>
          <p:cNvPr id="7" name="Title 1"/>
          <p:cNvSpPr>
            <a:spLocks noGrp="1"/>
          </p:cNvSpPr>
          <p:nvPr>
            <p:ph type="title"/>
          </p:nvPr>
        </p:nvSpPr>
        <p:spPr>
          <a:xfrm>
            <a:off x="3995936" y="274638"/>
            <a:ext cx="4690864" cy="1143000"/>
          </a:xfrm>
        </p:spPr>
        <p:txBody>
          <a:bodyPr>
            <a:normAutofit/>
          </a:bodyPr>
          <a:lstStyle/>
          <a:p>
            <a:pPr algn="l"/>
            <a:r>
              <a:rPr lang="en-AU" sz="3200" dirty="0">
                <a:solidFill>
                  <a:schemeClr val="bg1"/>
                </a:solidFill>
              </a:rPr>
              <a:t>Cosmologist – Carl Sagan</a:t>
            </a:r>
          </a:p>
        </p:txBody>
      </p:sp>
    </p:spTree>
    <p:extLst>
      <p:ext uri="{BB962C8B-B14F-4D97-AF65-F5344CB8AC3E}">
        <p14:creationId xmlns:p14="http://schemas.microsoft.com/office/powerpoint/2010/main" val="372213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arl Sagan Cosmo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TEhUUExQVFRQXFxgaGBgXGBcYGBocGhYYGBcbGhgbHSggGBwlHRwYITEhJSkrLi4uFx8zODMsNygtLisBCgoKDg0OGhAQGiwkHyQsLCwsLCwsLCwsLCwsLCwsLCwsLCwsLCwsLCwsLCwsLCwsLCwsLCwsLCwsLCwsLCwsLP/AABEIANsA5gMBIgACEQEDEQH/xAAcAAABBQEBAQAAAAAAAAAAAAADAQIEBQYABwj/xAA9EAABAwIDBQYGAgEDAQkAAAABAAIRITEDQVEEBRJhcQaBkaGx8BMiMsHR4ULxYgcjUhQkQ2NygpKiwvL/xAAZAQADAQEBAAAAAAAAAAAAAAAAAQIDBAX/xAAnEQADAAIBBAEEAgMAAAAAAAAAAQIDESEEEjFBIhMUUWGxwQUyQv/aAAwDAQACEQMRAD8A8p3dtzsDFbiNJBByMSMwoL3E3qdU9yGglDUhRHtgkXgxIqD05JkIGNXDTn0805zeYXBudYlADAcstMvBOeZJsJrSAKmYgW6LjzM5lMIQMQhJCfOnNc29Zzt0p5wgBkJQ2bJ7ZRsPZiVShvwS6SABhmIM2jOc6JeG3vyUxmzVrUozNmE1aSM8vNarp6Zm80lUQuhWn/Sf4pj9lGhTfTWCyogPAypopeFvPFbgnCa9zW8YfAMVAhNOyaHxQn4ZCyrHSLVJgQ2lxT7+q5vknwmiigrYie9oBoeLujPrpB70jxygJNa+qAFLCDB5edQncJBOcXt39U1xy/HqkQA7pkiB1K10k2zNE0CNDGXla4Std718EAKNOaVo59yQmtBCc29UhBcJcuwlyBDHIZCMRW8JjanVMaEmM/7ScMzannXJGI5k5Uoa1yvZMINZy8Zt3IHsY+YjLSKeKZCLw0Rvi4fwOHgPxOOeOacPDERGucoAitbeATArSgyk6f0kxGRmDzE6kVnPPvCUiDC5ADGt6I2FgE9ETAwM8vfhZWGBgTyC6cOB2zHJk0Awdm0urLA3f8vES2hA4azYmeikbLs2iu9g3OXZd69eOmmFycdZGyjw9k0COzYjot1u/su51mk+Su9m7GuNwAqrPigSimeVjYiMkM7JqF7CexZjJV219i3/APEHopXVYWH06R5Ni7GFDxdmIBixv4g9y9F3j2ac27SFR7VujhY4k/MCIbBqKyZyininWPHkXAKqkw+Ls+l1GfhEXWk2nYpsFVY+z3kVXm5+m7WdOPLsrSkIR8bCLTBFfyJHkUMrha0dKYOE9rZMSBc1MCgJ8ch1SELkhnJ3CkFuac006+/fVAHNPVOafwmpzB3JEhsM+/ulS4ThplkfNcmAxwTeA6URMR2XXT1uUMoA7j1/X6SCM59iiQk86iO5cxwE+XXnqL0QPRz4FjNNIQyUspzHETzogYjWEmlfclFwMOSmNH5U7CwYoRBpPhRa4o7mZ3WiXsexueCWtlrIJIFgTEnlPqrPZtnTt07E954cNrnOIoGjSKnQZytduvsziN+bFcxnIukjubK9acuHp53kpI5Oy8j+K2D3JuXiilch+V6Nubs60QXgE6ZBU2zbbhYA+U8RHQKZgdpnXAB6UXldV/l5fE+DrxdDXs2OFswAgBG+Es/s/aKTWGt51J5CFZs3rhkSXQOYXIupm+TZ9Pa9E0sSfColwMXiE+tPJFWqe+UZta4IWNsTXUIBWV372UDgSzwW1hNIWuPNUPaM6hPyeDb13MWk0IIWX2/YvcL37tJuQYgLmj5l5Xvrd5aTqLheziyznjTOOpcM862jB8VEOHqtBvLZ4IIAVPi4cGtl5fU4+2jqxVtEKEkahGc1MqVym+xkftcEpSg/dIDmpWrnYZBg3HQ+ifxTe8ivSRHvRAgmGCL0XJMJcgBxTHUi/f8AZOebjVBcmNCuPghp0rnPSGNISt+4TE4IANs7Kq22DBLnANBJJgC5qq/AiJ9n8LW7l/7Mz4hH+64fKDdrT6E+i3+ssEd3v0jLseStF+3FGw4JYHNOK4DjcMtGg6D1lU+BvLFe6hJk6qrY84uJBNytnuHdDQRUSvFzZG27vls9LFHCmfCC7s3biPGpK0W79wYsWjqrvcuyNBbaKetVq2N9hT0+H6u22PNl+m9IyWB2ec6OKB3/AIVzsG48NhBiXDM19VbcKcF2z00o5nnp8DWthOSygY+0NaJJW7alcmOm2F6JDh8ys1tnawNdwsAdHlzJyCsN079GLeJ5SsFnmn5Nvo0lvRZPwAdfFUe+N1YUO/22VFflFepVti7xw2mCa6e/uqjfm+8BsMfiBrjlWRNpiy0jKk97MqxtrwYLH7FbO9xBL2g5AiB3kErP72/0zxpIwcRjwLB3yHW4EE9V6E8fNebRCsmO+cLsz1XHJzYz5y35uXG2V3Bj4ZY7Kag9CKFVXqvd/wDVLDw3YBDuGWse4zFKHg6EuiF4Q5cePJ3o67jtGuEUNEgTiYNMo5/2kuVoQOYYrMFcE2U4IANhkmpXJMJKgQj0NyKL5V1MXQHJjQ/aA0OPCS5tIJEGwmk6yO5Ca6CDeNfwuXOvTzSGNBTsNyalZWncPFAF7uHCbPG4SG2GROU8hdSd5bcXSVHGJwsDG5CvXPzULFxarltvJW2byu1EvY8fhcHaLabr3sLg10XnrHIuFvBzbGFGTD3Fzk7T2HYO0sGOKq0m7+1Qj5ivAMDeJBmT1CnN32/UrD7epfDLeRV5PorC7RYZu6E3E7S4QFXrwLZ9/YmpKsNmOPjRBMakqnWRLlk9sP0et7R2ywhmFmd99sC9pDDXKFWbB2LxHgHEeAD/AMjHkpx7PbPggl+KCRp/axq17Zop/RU7u2uJ+IHF7qiCa5QR91v90sODhFxI+IQSBk3QftY1uLhNMtMmhJzMWHJScXtA4uDQOJxgBov+uqVVXopJa5L7ZWOdixiHPM+Z1UrtPucFri0FziLmNKKPu7ZHyOKBIBkeUfhajbMGWRoLrplbkzt8o8l2zeOJht4mOLDNr1F6HnKzu8u2222GNw82taD4keiv+2WwOw3OMfKTXkfwvO944syPeq9rvnLjVe/Z5TlxbQHeW9MbGk4uI95J/k4noYUDjpGUyuc6vj7qmucCSdZ8clym4i5ISlBiZ5jX2UDFAUjFxAWshoaWthxzcS5xmp0IHcooT2oEGwSlXYTVyBDHoaK9CKBoakSgJWYc9EDGtbJgV9VO2bCDKmrvRc3aYbAgcgI8TcpXH9rKqb4NJQ3EcckGDeqMChvKlFMVpTsMAn5j4VQeJcJVaFsv9g2rBbdh6yJV7se2bMCDwgnmsPhiqtNn2F7rBc2TEvOzSbf4Ny7euzO/7rDp/iEzB33hYVWMaDlAVVursxjvihjoVrt09h8OR8V0zkCuZqJ42bJ0/RW7Tv8Ae+zqLti3Xj7R9LXEalaffPY/Bwi0YMg5kni0gQfHvWqwMbD2bBZhu/kL08zkrnGu7RLptbRiW9mMNjRx4xZi5GA5oNhxVXbg3W7BxXPfD8QTEVmQaj7dEftHiQ4mpZHhzGvMd6qdq7TDCfhnBJJYInWdOQQ/0VrXk12zb3xCQAZJoDSQrDc3aZuNLHlvGCRIsYMTHu6zDMNu3MOJsz/h4pHzsBgO1oFjd6Y2Ns2JHCWOB8+uiFVb4FXa/KPRO1+xcTHdF4HvWQ5zTcEjmvQtr7dF+FwOhrvWmf5XnW+scPxCQuzp7rbTRzZpXDK9dxafbvyXOd6JHzb9roMjnXpMZTdckLqR9q/0uBogB7GEmAuBSHolCBBsJcuwlyBCPSNYSaCUVzRn4fnRMdiG1hok2NHHDAueI6C3efwmmvuianNbKRQrRoihya0xZOY6+ihlo5CeU84ko7MARxOoElwPyQwUQFWOz4+FnhjlXL8qbh7Ls7/4lv8A6p+y0UW/+f4I75Xsibv2kAiQCM1pt373a2C1scoCi7t7LsxHgB8A6086rcbD/peIBON4En7BY5enr3LLjNP5RB2bfLnCcuqttx7YXYzA40LvPJXW6v8ATbZ/5YuK7kIb+Voth7JbLhODmsq2CC5zjXW65vtWjb7hB8fYQ90k/KPG0qD2i2bDxmBrXQ5v0nnaIV6HAB82EDyCx/a/d2MGuOGJBGQMjw6ra8alPS8mUXt8vwYbtVvbGweDD4OEYbpqKOyN8iJHeoe07l+Lg/8AU7OIFC9grw9M4WoZuPaNq2Nztqb8zTGGSIe5ucjODmhf6atdg4j8Jwp9jRY61rfn+jV1sxu6dudhYnEwkOBqJhaXtLvnC2rBb8UAOt8TMGLO5c8lH7W9nS3ix8IQ0k8QFhmsNvDFdaQQdEJd3gN6K7euA5p1GRmR4hVbjWpPqfspW04ZCiPFr2859+a7ca4OavINzs0kU5pSCOXuqV5bNBApSZyGedZWhI2EobSVwCUlACz3e7pWCac80gE/pLCBBcNcuYFyBDnoZRHoZQxoQBFbZDBRGNJqoZaEKdh16I2HgzQJcbaRhghkOdm64HTUqN74Rfjke4tZ9QrkMz+FC2nbHPNaAWHu5QHPmZqZmc0wBaTCXJDrZIa9TdkxyDp7/Crmo2GVvNMyqdms3ZtpEVPv9wvUuxO/S6MNxkZSvGN34q3nZXHIe2OXqvQx0rhzRx0nL2j2rAoT0/akfDp5qFu53EBOik4WJnkSV5tTydkvgTafpdzP2CM5308/wgvcHNrmJ8oRHCo0AHqAopcFIFiQZBrX1qqobjYzE+IyASag2U/DfUn/AMSPspJrPI/tcrSrhmvKKneOC1uzuBAOs5ryffmwsmjBWcl6zt9cLEHvNebb7w7lcWb/AGWvwdvT609nnG+9miqoXt6rU78FFmXsvyimuteVPFd3TtuTm6lJVwDxBJgR3EgWrfOnStEGVKw8EvIa0EvJoBa2XNRzmuk5zoAGp680jRVLFMvfqjYLi0hzCQRY6Etr6lAgQFUQOgzANZr4kFIaHMf3Qck5zM9SYi1InnmgQ9pmtlyTDC5AHPTCnPTUmNCsbKkASYFSmYOGTQeKXH2oNHCzP6nfYLN8vSNELtG1cALGfUfqd9gq9cVwWkykS3sQp0kGkgHXyPhmkDorNfNc1t+SoQ4IrChMMfZGY33+00JlnsFwTleIEj3yW/7It+ZvM+l1hdgw4N8+68leldlNl4cRkzIAmdT81uhA7l1Ymc2RcnrGw2IGgCYcSGGlhTvgfldsRg9PwSoWO75K/wDIeEE+qx1ya74LXEEBvQ+krtpcQHlol1CAczT8Ju0meGM4PiUXGfRpzn0lQyir2N7uB3F9Uh33I7laYbpJ5gFVDWD5q3odLjTqp7McNDHOMAgtnvossmLnaKm+NMhuM4buf5WI35ssStnsxHztJsT3Kh32yWnkvOyxs9DC/J5Hv9kEjJZLFboVr+1f13WTc0Gakec+i6+mXxOfqa+WgLQPfX+0nB6gc807htln+DPuyd8Omh05az4ZLoOYFwwnGecd+WaVx6T7sR7que6YsBEU6VQMa4mIPXlalPvyXButO5JM9e4f0nPdJJtyyFbAaIEEbysuXMcuQB3DKMNmDavMDTM9AmPxT/GnqorzNSpabKTSDbRtU0aOFun5Kikpzikdp76KkkvACBs+KeGiP6mYoL2580wgiui4pgKIg3mRSBGed0gC5rdIT2jSfeqAFZhk8gaSbZT6qVh4JmIy8eYlCweKgHcJi9T3UUnZZJnxPWc/BNEsutzsJMkCIrWmcU92W+7NGHcQmlfGBXxWM3ZhwIjpaRQT4rX7mb83IGvddbS9IwrlnpuzY8Ybna0HhXyUJ5Nic/d0N2JGHhgXInX6jTrRF2dsmuQ/BvrVJFFuLN6DyJR9uNB1KjSZaOU+ZT94GXAaVU65Rfoh4zoLWxU105N+/ih7W+cJoOZHoZQ9vcBiXy8DCbiYwETeH2NA7IeqBMa9wD2uBkGjozIIGfKFm987YWl4gkSbR91fYny4PETMPaa6Ow2kCvgsnvbHhz2i4n8+izvDNrkvHmvG/iYDfpLn1BA84yKzO1Xqftami1O+GHip77lmce9vf7TUKZ0iXbqtsGYjIuzqTa+lIP8A8boeKaibilwZ0pP3SPcSBMUAjxmmtSksKSJGeesapFDXEAZ+IrXxH9pB0yn3K516Z3v+c03hj2aVhADi49KV9P0kaR780rJNJvzjLWVwblBnSOspAPYUq7CK5MBr0Pi8f1VEehlACcX4TXJzU5uHrT1QMHHK/pf8Li2vXx6qVteMXkEwKAWAENEC1DP3QCRA6mmlojX9IGMARYEy3X155oYsitYRP2Od/CEAzsIXm9h5SDpQ81Z7Dhw4D3VRN3g8UtIBFp6Zn86q3wMQuk2LrkACpHKw5W6Johlvu0QQb1BBymQQIqNNbLXbkAL2jhNYBhx/lFZIynyWU2K8RlX+9feS1vZxhOIwGwrS9v0tDNLk1O0YsudWx4Q3SKewrHdpEmZtf33LPHEc57zUQesS7rzsr3dbYmhFAK+Ivb9Jsa8ly7EjgPKPApMd0vB6flNxH/K05icwNELCxJxRXI+hCRSK/e8DEfNTcd/LoomFjn5hPy/7bja31Eed+Sfvh0ubUVFp/wAWiJ6qjZtBa4iaGBrMkSJyQJl5jmcB7b8LmA9zAL9xWR3vhcTiaCTevK/6Wi+MOF4BBDmMdI1a4MJ9VmdveJdFvA2TRnRl96REg1Fr3tTyWU2gXpl9x4ftareTfqGbTTxjwss9vCA6WuBE6FsV8u6ygpFUNIvWJgUz9fFNjvv0OdFL2sVBrBA4TFDHyk1mRIJ5nogTwu+YSQ6xFDGp6xRQagXCsVkXTQw1oacrVgzoiAHhkUpeYpMRTmldUmJI4jV31ESPqrfpzQAJ2lPukaVKds73NdicLuAOjigwCQS0E1rAzKEGaZfvO2SQHYZXI2yyKgHvHPzXJiAYiY4dPH7hGxGITkDGBEedL+v4/aa1pjKnMTXlc9ybw+dsheLlAxHO+67h8tE/gPgY/CUiQSAaASTWskZWBJ5oAa1vmJFffNFwWRW+Wedp6obnc+4flFDhxULripiaCsO6zpkgA+BYAfLYHW4P4K0OJszWODWv+I3haSeEtqWyWgcpvzVFhE153vPfT3RW2zNnlbuGnd91aIoudmYBhtdxAFzqj/iGj+WUuNY/xW17JYcHimMq2uP2vPcDEn1+58p8CvQ+z+MA0SLiT1Nutwmg0WG7dnlzqhokEuMk5kQJFOZ0Vxhs+G6OLiBrOpKxO/tlxXEP2fE4HD5TUgOFxl1urLs18bhPx8Tje51I+ltLWr/Sj59/6H8O39mxc88DK3n7UTcB4LxkYN73mfeqhHEmA2wEVoa3Rdnf805QRM6N06rVrgUlXvjDgHUGLxkT76KoGMW4YLgHNc4ODJIu4g2NDI8lO31jfVX+VYBqY1NIvZU+04sYcHurTW97m35SCidsbAQ88ZLWsMECAaki4sXCyoi+TatbaRVWeDtZ+HJILnMdzJHxP5O9Pc57/qYdLRkfMEfdMyZB248Rma8zJos1tmFU3JEk2AGZMytJjPHzNmtY0pfLT1VHtuMQ6cMw62WYLaACkt63NVJZVM2aGjEgcMxAI4qCTQ2HO0hReMeBuBXVSCaQRNTNhaLE1FhPfqlbhaxIzMkGoByJGsnRZlgW2FK1ny5TquAMGBM51nmb559EfDw6nQmk3i/ee5ObgQPqj/3c6wRSTTlmgNjsE4hY8CC0EPLQQG/KImNAXDxGiC1s0JgG/mLDr/UqRjN4jSBAA+UGCGtALu+J6ko+HskFpyJtB+UilTEZzQnKRYIAi/CIHyma+6juXKY4zP03/llek0k00XIFsqMcmSTn+UFxRSBWTFKXrW3LPwQUFCRW499UhOlksrnVNevjXJAzgdanrypa/TklYeZn3HcuLTmL5n37lcYPTu70AKxuQFemXu6Nh1/q36CHhgEEaSQdYFvLzKK3DOdD7A+6AZNw8SYgzrOVK99J71YbK5o6meffGX6VbgPIsG/MIkgUqJg5fs6qxwniIqbdJjPWpPmqJ0WOy/LShoTpHcfQLZ7rY4MYBUwSRNYAJcTGQA/tY7d2ECQ52WkWBy/PJaDDxpbHFPLSoFMheY5JpC3yXOLj8I4oMOq3KRMGs1zHd1T9k2slrQNJJjVxnOoiBkqPGxRAiTNeQyEc5rQK12H53AAt+VrQDbi4YFAayZJhUmJo1rGyHusA6Li+QjNO2bEkiLzXzB9c1FaCLg94nIH1lLsRHGBJ8hYzaZI/WibKkibyh1TIaTWAJ4QDxZ/qnIrNby2lpaQTww0AUvwgDnq4zMRnktDveOGY6cp/s+Sx234cm8Duk84zPVIVE3ZCeCg/jAF68XEBwiunp1odpJBnhodJrU2HjVWuzChBAtFyZAAtkY5a5qs3hxYh4nkucZ4iL0qfADlnogzSIGLi1Jpw1zpEc4JimVVW7QyWmSREQJzg6+6hWm14Jo4WIiogS2JAnQcJ79UDE2W4IIM9O6NSoLKrFwOFxB+YSQDJAPMGKi3eibKA18v4SBEgzJk2pX9dQrN275JMiZFRFJ/4xl7KCNmjhIPebEZTI1SAHs5Ib8NrGCS0yeEkkCo4jZpNSJ0QGYI+r6a5gx62g26K0dgFhY8uHEZPCDLwAcxECb81DGIJ+khxGuuZ1H775TT8Da0McwAVcYEkN+bhOsaUArPSbKM52YvNjM9feoT8Uj+V8oHOPmrQxnWwQniG0zB1FoiPBMAgoAaAGbHOeVlyinE1I858VyB6K/EKYPeSM63vkgTVAznUy93XF/dfM19/dcTN0MH33oGPaEpzpHTx9Mk2aTmnYRoeoQAZrCSagxWaevM26p2CBNe/3PVDwnVjIkAjI1zGafhmI/8AN+ExE3ZWWyFTcyfUU6C+anbLicLgRFIuARAIMEEQRItYqFu7LnU+DlIwHEnqR+EBovsB+rS2a6SDUDlNO6VP2XaZdxSTA4hMUIqBJNQoOILDIhxPdEJ7jD2j/Fv/ANzHSgoqZE/kmNc4Na5ri0cZh0gfMQBHFcT3CphXO6WwRLczaTnQgidRahpqsrhuPy53vXI6rWbgwhxDk2lT7zTQ2X+OTSojPwEe9QVL2No4oF61JygQA24zHeoW8DE+9fwPBH3aLHMmvg1UxyQ974kgwa1vpFRzHVZTGwXHic0/SBMilyL2A66LYb+wgBQX4p8Ssq5olwy//P5KCaEwYoalwFcgKkCHTOlNfOLteGXRw5kVFzUUB6xlndW+A2HU065HVKcBpLSRJLWzJNYbRISKDB2EznNY+WaA1PlrrzRDsxLpJMk1NZBN+smVdDCExlI1/wAkza3Q4AWqLA5g58yfFLQMqnYADQTeo0P0mpFxWv2UHFN54YBtFTJkwXZAjzzU/anGL3/H7Piq7GsPDx4p9ApYyDitBgG8CLSaUnU26VUR9LEUtTlPmpjmhuHIoQ6J60PkoW1Nh7miwLoHQpAAGIPpmASJJqBcEgCoogOHoc+QpPokxCeJtch9kMGRJrUCtdUhjWmVyTEEGnuy5Az/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100741"/>
            <a:ext cx="5616624" cy="5304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42706" y="492641"/>
            <a:ext cx="2611228" cy="400110"/>
          </a:xfrm>
          <a:prstGeom prst="rect">
            <a:avLst/>
          </a:prstGeom>
          <a:noFill/>
        </p:spPr>
        <p:txBody>
          <a:bodyPr wrap="none" rtlCol="0">
            <a:spAutoFit/>
          </a:bodyPr>
          <a:lstStyle/>
          <a:p>
            <a:r>
              <a:rPr lang="en-AU" sz="2000" b="1" dirty="0">
                <a:solidFill>
                  <a:schemeClr val="bg1"/>
                </a:solidFill>
              </a:rPr>
              <a:t>From Urban Dictionary</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284" y="160338"/>
            <a:ext cx="2533650" cy="84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596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cidacreview.org/0704/images/cmb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40199"/>
            <a:ext cx="8584871" cy="6013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98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tevensawyer.files.wordpress.com/2013/10/ligh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4" y="404664"/>
            <a:ext cx="9096026" cy="61159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17919" y="1667028"/>
            <a:ext cx="1499219" cy="923330"/>
          </a:xfrm>
          <a:prstGeom prst="rect">
            <a:avLst/>
          </a:prstGeom>
          <a:noFill/>
        </p:spPr>
        <p:txBody>
          <a:bodyPr wrap="square" rtlCol="0">
            <a:spAutoFit/>
          </a:bodyPr>
          <a:lstStyle/>
          <a:p>
            <a:pPr algn="ctr"/>
            <a:r>
              <a:rPr lang="en-AU" sz="5400" b="1" dirty="0"/>
              <a:t>God</a:t>
            </a:r>
            <a:endParaRPr lang="en-AU" sz="2800" b="1" dirty="0"/>
          </a:p>
        </p:txBody>
      </p:sp>
      <p:sp>
        <p:nvSpPr>
          <p:cNvPr id="5" name="Rectangle 4"/>
          <p:cNvSpPr/>
          <p:nvPr/>
        </p:nvSpPr>
        <p:spPr>
          <a:xfrm>
            <a:off x="4260055" y="1639236"/>
            <a:ext cx="623889" cy="369332"/>
          </a:xfrm>
          <a:prstGeom prst="rect">
            <a:avLst/>
          </a:prstGeom>
        </p:spPr>
        <p:txBody>
          <a:bodyPr wrap="none">
            <a:spAutoFit/>
          </a:bodyPr>
          <a:lstStyle/>
          <a:p>
            <a:r>
              <a:rPr lang="en-AU" b="1" dirty="0"/>
              <a:t>And </a:t>
            </a:r>
            <a:endParaRPr lang="en-AU" dirty="0"/>
          </a:p>
        </p:txBody>
      </p:sp>
      <p:sp>
        <p:nvSpPr>
          <p:cNvPr id="6" name="Rectangle 5"/>
          <p:cNvSpPr/>
          <p:nvPr/>
        </p:nvSpPr>
        <p:spPr>
          <a:xfrm>
            <a:off x="3870877" y="2458200"/>
            <a:ext cx="890607" cy="400110"/>
          </a:xfrm>
          <a:prstGeom prst="rect">
            <a:avLst/>
          </a:prstGeom>
        </p:spPr>
        <p:txBody>
          <a:bodyPr wrap="square">
            <a:spAutoFit/>
          </a:bodyPr>
          <a:lstStyle/>
          <a:p>
            <a:r>
              <a:rPr lang="en-AU" sz="2000" b="1" dirty="0"/>
              <a:t>said,</a:t>
            </a:r>
            <a:endParaRPr lang="en-AU" sz="2000" dirty="0"/>
          </a:p>
        </p:txBody>
      </p:sp>
      <p:sp>
        <p:nvSpPr>
          <p:cNvPr id="7" name="Rectangle 6"/>
          <p:cNvSpPr/>
          <p:nvPr/>
        </p:nvSpPr>
        <p:spPr>
          <a:xfrm>
            <a:off x="4416062" y="2390303"/>
            <a:ext cx="1236058" cy="1292662"/>
          </a:xfrm>
          <a:prstGeom prst="rect">
            <a:avLst/>
          </a:prstGeom>
        </p:spPr>
        <p:txBody>
          <a:bodyPr wrap="square">
            <a:spAutoFit/>
          </a:bodyPr>
          <a:lstStyle/>
          <a:p>
            <a:r>
              <a:rPr lang="en-AU" b="1" dirty="0"/>
              <a:t>“</a:t>
            </a:r>
            <a:r>
              <a:rPr lang="en-AU" sz="2800" b="1" dirty="0"/>
              <a:t>Let </a:t>
            </a:r>
            <a:r>
              <a:rPr lang="en-AU" b="1" dirty="0"/>
              <a:t>there be </a:t>
            </a:r>
            <a:r>
              <a:rPr lang="en-AU" sz="3200" b="1" dirty="0"/>
              <a:t>light</a:t>
            </a:r>
            <a:r>
              <a:rPr lang="en-AU" b="1" dirty="0"/>
              <a:t>”. </a:t>
            </a:r>
          </a:p>
        </p:txBody>
      </p:sp>
      <p:sp>
        <p:nvSpPr>
          <p:cNvPr id="9" name="Rectangle 8"/>
          <p:cNvSpPr/>
          <p:nvPr/>
        </p:nvSpPr>
        <p:spPr>
          <a:xfrm>
            <a:off x="2345018" y="3602551"/>
            <a:ext cx="4572000" cy="369332"/>
          </a:xfrm>
          <a:prstGeom prst="rect">
            <a:avLst/>
          </a:prstGeom>
        </p:spPr>
        <p:txBody>
          <a:bodyPr>
            <a:spAutoFit/>
          </a:bodyPr>
          <a:lstStyle/>
          <a:p>
            <a:pPr algn="ctr"/>
            <a:r>
              <a:rPr lang="en-AU" b="1" dirty="0"/>
              <a:t>And there was light.</a:t>
            </a:r>
          </a:p>
        </p:txBody>
      </p:sp>
      <p:sp>
        <p:nvSpPr>
          <p:cNvPr id="10" name="Rectangle 9"/>
          <p:cNvSpPr/>
          <p:nvPr/>
        </p:nvSpPr>
        <p:spPr>
          <a:xfrm>
            <a:off x="3933845" y="4005801"/>
            <a:ext cx="1276310" cy="369332"/>
          </a:xfrm>
          <a:prstGeom prst="rect">
            <a:avLst/>
          </a:prstGeom>
        </p:spPr>
        <p:txBody>
          <a:bodyPr wrap="none">
            <a:spAutoFit/>
          </a:bodyPr>
          <a:lstStyle/>
          <a:p>
            <a:pPr algn="ctr"/>
            <a:r>
              <a:rPr lang="en-AU" b="1" dirty="0"/>
              <a:t>Genesis 1:3</a:t>
            </a:r>
          </a:p>
        </p:txBody>
      </p:sp>
    </p:spTree>
    <p:extLst>
      <p:ext uri="{BB962C8B-B14F-4D97-AF65-F5344CB8AC3E}">
        <p14:creationId xmlns:p14="http://schemas.microsoft.com/office/powerpoint/2010/main" val="140478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196752"/>
            <a:ext cx="8208912" cy="2062103"/>
          </a:xfrm>
          <a:prstGeom prst="rect">
            <a:avLst/>
          </a:prstGeom>
        </p:spPr>
        <p:txBody>
          <a:bodyPr wrap="square">
            <a:spAutoFit/>
          </a:bodyPr>
          <a:lstStyle/>
          <a:p>
            <a:r>
              <a:rPr lang="en-AU" sz="3200" b="1" i="1" dirty="0">
                <a:solidFill>
                  <a:schemeClr val="bg1"/>
                </a:solidFill>
              </a:rPr>
              <a:t>Hebrews 11:3</a:t>
            </a:r>
            <a:endParaRPr lang="en-AU" sz="3200" b="1" dirty="0">
              <a:solidFill>
                <a:schemeClr val="bg1"/>
              </a:solidFill>
            </a:endParaRPr>
          </a:p>
          <a:p>
            <a:r>
              <a:rPr lang="en-AU" sz="3200" i="1" dirty="0">
                <a:solidFill>
                  <a:schemeClr val="tx2">
                    <a:lumMod val="40000"/>
                    <a:lumOff val="60000"/>
                  </a:schemeClr>
                </a:solidFill>
              </a:rPr>
              <a:t>3 By faith we understand that the universe was formed at God's command, so that what is seen was not made out of what was visible.</a:t>
            </a:r>
            <a:endParaRPr lang="en-AU" sz="3200" dirty="0">
              <a:solidFill>
                <a:schemeClr val="tx2">
                  <a:lumMod val="40000"/>
                  <a:lumOff val="60000"/>
                </a:schemeClr>
              </a:solidFill>
            </a:endParaRPr>
          </a:p>
        </p:txBody>
      </p:sp>
    </p:spTree>
    <p:extLst>
      <p:ext uri="{BB962C8B-B14F-4D97-AF65-F5344CB8AC3E}">
        <p14:creationId xmlns:p14="http://schemas.microsoft.com/office/powerpoint/2010/main" val="268135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cidacreview.org/0704/images/cmb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40199"/>
            <a:ext cx="8584871" cy="6013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91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1676" y="0"/>
            <a:ext cx="9144000" cy="7201972"/>
          </a:xfrm>
          <a:prstGeom prst="rect">
            <a:avLst/>
          </a:prstGeom>
        </p:spPr>
        <p:txBody>
          <a:bodyPr wrap="square">
            <a:spAutoFit/>
          </a:bodyPr>
          <a:lstStyle/>
          <a:p>
            <a:r>
              <a:rPr lang="en-AU" sz="1400" b="1" i="1" dirty="0">
                <a:solidFill>
                  <a:schemeClr val="bg1"/>
                </a:solidFill>
              </a:rPr>
              <a:t>Job 9:8</a:t>
            </a:r>
          </a:p>
          <a:p>
            <a:r>
              <a:rPr lang="en-AU" sz="1400" i="1" dirty="0">
                <a:solidFill>
                  <a:schemeClr val="tx2">
                    <a:lumMod val="20000"/>
                    <a:lumOff val="80000"/>
                  </a:schemeClr>
                </a:solidFill>
              </a:rPr>
              <a:t>He alone stretches out the heavens _ and treads on the waves of the sea.</a:t>
            </a:r>
          </a:p>
          <a:p>
            <a:r>
              <a:rPr lang="en-AU" sz="1400" b="1" i="1" dirty="0">
                <a:solidFill>
                  <a:schemeClr val="bg1"/>
                </a:solidFill>
              </a:rPr>
              <a:t>Psalm 104:2</a:t>
            </a:r>
          </a:p>
          <a:p>
            <a:r>
              <a:rPr lang="en-AU" sz="1400" i="1" dirty="0">
                <a:solidFill>
                  <a:schemeClr val="tx2">
                    <a:lumMod val="20000"/>
                    <a:lumOff val="80000"/>
                  </a:schemeClr>
                </a:solidFill>
              </a:rPr>
              <a:t>The LORD wraps himself in light as with a garment; _ he stretches out the heavens like a tent</a:t>
            </a:r>
          </a:p>
          <a:p>
            <a:r>
              <a:rPr lang="en-AU" sz="1400" b="1" i="1" dirty="0">
                <a:solidFill>
                  <a:schemeClr val="bg1"/>
                </a:solidFill>
              </a:rPr>
              <a:t>Isaiah 40:22</a:t>
            </a:r>
          </a:p>
          <a:p>
            <a:r>
              <a:rPr lang="en-AU" sz="1400" i="1" dirty="0">
                <a:solidFill>
                  <a:schemeClr val="tx2">
                    <a:lumMod val="20000"/>
                    <a:lumOff val="80000"/>
                  </a:schemeClr>
                </a:solidFill>
              </a:rPr>
              <a:t>He sits enthroned above the circle of the earth, _ and its people are like grasshoppers. _He stretches out the heavens like a canopy, _ and spreads them out like a tent to live in.</a:t>
            </a:r>
          </a:p>
          <a:p>
            <a:r>
              <a:rPr lang="en-AU" sz="1400" b="1" i="1" dirty="0">
                <a:solidFill>
                  <a:schemeClr val="bg1"/>
                </a:solidFill>
              </a:rPr>
              <a:t>Isaiah 42:5</a:t>
            </a:r>
          </a:p>
          <a:p>
            <a:r>
              <a:rPr lang="en-AU" sz="1400" i="1" dirty="0">
                <a:solidFill>
                  <a:schemeClr val="tx2">
                    <a:lumMod val="20000"/>
                    <a:lumOff val="80000"/>
                  </a:schemeClr>
                </a:solidFill>
              </a:rPr>
              <a:t>This is what God the LORD says _the Creator of the heavens, who stretches them out, _ who spreads out the earth with all that springs from it, _ who gives breath to its people, _ and life to those who walk on it</a:t>
            </a:r>
          </a:p>
          <a:p>
            <a:r>
              <a:rPr lang="en-AU" sz="1400" b="1" i="1" dirty="0">
                <a:solidFill>
                  <a:schemeClr val="bg1"/>
                </a:solidFill>
              </a:rPr>
              <a:t>Isaiah 44:24</a:t>
            </a:r>
          </a:p>
          <a:p>
            <a:r>
              <a:rPr lang="en-AU" sz="1400" i="1" dirty="0">
                <a:solidFill>
                  <a:schemeClr val="tx2">
                    <a:lumMod val="20000"/>
                    <a:lumOff val="80000"/>
                  </a:schemeClr>
                </a:solidFill>
              </a:rPr>
              <a:t>This is what the LORD says _ your Redeemer, who formed you in the womb: I am the LORD, _ the Maker of all things, _ who stretches out the heavens, _ who spreads out the earth by myself,</a:t>
            </a:r>
          </a:p>
          <a:p>
            <a:r>
              <a:rPr lang="en-AU" sz="1400" b="1" i="1" dirty="0">
                <a:solidFill>
                  <a:schemeClr val="bg1"/>
                </a:solidFill>
              </a:rPr>
              <a:t>Isaiah 45:12</a:t>
            </a:r>
          </a:p>
          <a:p>
            <a:r>
              <a:rPr lang="en-AU" sz="1400" i="1" dirty="0">
                <a:solidFill>
                  <a:schemeClr val="tx2">
                    <a:lumMod val="20000"/>
                    <a:lumOff val="80000"/>
                  </a:schemeClr>
                </a:solidFill>
              </a:rPr>
              <a:t>It is I who made the earth _ and created mankind on it. _My own hands stretched out the heavens; _ I </a:t>
            </a:r>
            <a:r>
              <a:rPr lang="en-AU" sz="1400" i="1" dirty="0" err="1">
                <a:solidFill>
                  <a:schemeClr val="tx2">
                    <a:lumMod val="20000"/>
                    <a:lumOff val="80000"/>
                  </a:schemeClr>
                </a:solidFill>
              </a:rPr>
              <a:t>marshaled</a:t>
            </a:r>
            <a:r>
              <a:rPr lang="en-AU" sz="1400" i="1" dirty="0">
                <a:solidFill>
                  <a:schemeClr val="tx2">
                    <a:lumMod val="20000"/>
                    <a:lumOff val="80000"/>
                  </a:schemeClr>
                </a:solidFill>
              </a:rPr>
              <a:t> their starry hosts.</a:t>
            </a:r>
          </a:p>
          <a:p>
            <a:r>
              <a:rPr lang="en-AU" sz="1400" b="1" i="1" dirty="0">
                <a:solidFill>
                  <a:schemeClr val="bg1"/>
                </a:solidFill>
              </a:rPr>
              <a:t>Isaiah 48:13</a:t>
            </a:r>
          </a:p>
          <a:p>
            <a:r>
              <a:rPr lang="en-AU" sz="1400" i="1" dirty="0">
                <a:solidFill>
                  <a:schemeClr val="tx2">
                    <a:lumMod val="20000"/>
                    <a:lumOff val="80000"/>
                  </a:schemeClr>
                </a:solidFill>
              </a:rPr>
              <a:t>My own hand laid the foundations of the earth, _ and my right hand spread out the heavens; _when I summon them, _ they all stand up together.</a:t>
            </a:r>
          </a:p>
          <a:p>
            <a:r>
              <a:rPr lang="en-AU" sz="1400" b="1" i="1" dirty="0">
                <a:solidFill>
                  <a:schemeClr val="bg1"/>
                </a:solidFill>
              </a:rPr>
              <a:t>Isaiah 51:13</a:t>
            </a:r>
          </a:p>
          <a:p>
            <a:r>
              <a:rPr lang="en-AU" sz="1400" i="1" dirty="0">
                <a:solidFill>
                  <a:schemeClr val="tx2">
                    <a:lumMod val="20000"/>
                    <a:lumOff val="80000"/>
                  </a:schemeClr>
                </a:solidFill>
              </a:rPr>
              <a:t>that you forget the LORD your Maker, _ who stretches out the heavens _ and who lays the foundations of the earth, _that you live in constant terror every day _ because of the wrath of the oppressor, _ who is bent on destruction?</a:t>
            </a:r>
          </a:p>
          <a:p>
            <a:r>
              <a:rPr lang="en-AU" sz="1400" b="1" i="1" dirty="0">
                <a:solidFill>
                  <a:schemeClr val="bg1"/>
                </a:solidFill>
              </a:rPr>
              <a:t>Jeremiah 10:12</a:t>
            </a:r>
          </a:p>
          <a:p>
            <a:r>
              <a:rPr lang="en-AU" sz="1400" i="1" dirty="0">
                <a:solidFill>
                  <a:schemeClr val="tx2">
                    <a:lumMod val="20000"/>
                    <a:lumOff val="80000"/>
                  </a:schemeClr>
                </a:solidFill>
              </a:rPr>
              <a:t>But God made the earth by his power; _ he founded the world by his wisdom _ and stretched out the heavens by his understanding.</a:t>
            </a:r>
          </a:p>
          <a:p>
            <a:r>
              <a:rPr lang="en-AU" sz="1400" b="1" i="1" dirty="0">
                <a:solidFill>
                  <a:schemeClr val="bg1"/>
                </a:solidFill>
              </a:rPr>
              <a:t>Jeremiah 51:15</a:t>
            </a:r>
          </a:p>
          <a:p>
            <a:r>
              <a:rPr lang="en-AU" sz="1400" i="1" dirty="0">
                <a:solidFill>
                  <a:schemeClr val="tx2">
                    <a:lumMod val="20000"/>
                    <a:lumOff val="80000"/>
                  </a:schemeClr>
                </a:solidFill>
              </a:rPr>
              <a:t>He made the earth by his power; _ he founded the world by his wisdom _ and stretched out the heavens by his understanding.</a:t>
            </a:r>
          </a:p>
          <a:p>
            <a:r>
              <a:rPr lang="en-AU" sz="1400" b="1" i="1" dirty="0">
                <a:solidFill>
                  <a:schemeClr val="bg1"/>
                </a:solidFill>
              </a:rPr>
              <a:t>Zechariah 12:1</a:t>
            </a:r>
          </a:p>
          <a:p>
            <a:r>
              <a:rPr lang="en-AU" sz="1400" i="1" dirty="0">
                <a:solidFill>
                  <a:schemeClr val="tx2">
                    <a:lumMod val="20000"/>
                    <a:lumOff val="80000"/>
                  </a:schemeClr>
                </a:solidFill>
              </a:rPr>
              <a:t>The LORD, who stretches out the heavens, who lays the foundation of the earth, and who forms the human spirit within a person, declares: 2 I am going to make Jerusalem a cup that sends all the surrounding peoples reeling. Judah will be besieged as well as Jerusalem.</a:t>
            </a:r>
          </a:p>
        </p:txBody>
      </p:sp>
    </p:spTree>
    <p:extLst>
      <p:ext uri="{BB962C8B-B14F-4D97-AF65-F5344CB8AC3E}">
        <p14:creationId xmlns:p14="http://schemas.microsoft.com/office/powerpoint/2010/main" val="273444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250"/>
                                        <p:tgtEl>
                                          <p:spTgt spid="4">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250"/>
                                        <p:tgtEl>
                                          <p:spTgt spid="4">
                                            <p:txEl>
                                              <p:pRg st="5" end="5"/>
                                            </p:txEl>
                                          </p:spTgt>
                                        </p:tgtEl>
                                      </p:cBhvr>
                                    </p:animEffect>
                                  </p:childTnLst>
                                </p:cTn>
                              </p:par>
                            </p:childTnLst>
                          </p:cTn>
                        </p:par>
                        <p:par>
                          <p:cTn id="27" fill="hold">
                            <p:stCondLst>
                              <p:cond delay="250"/>
                            </p:stCondLst>
                            <p:childTnLst>
                              <p:par>
                                <p:cTn id="28" presetID="10" presetClass="entr" presetSubtype="0" fill="hold" nodeType="after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250"/>
                                        <p:tgtEl>
                                          <p:spTgt spid="4">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fade">
                                      <p:cBhvr>
                                        <p:cTn id="33" dur="250"/>
                                        <p:tgtEl>
                                          <p:spTgt spid="4">
                                            <p:txEl>
                                              <p:pRg st="7" end="7"/>
                                            </p:txEl>
                                          </p:spTgt>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250"/>
                                        <p:tgtEl>
                                          <p:spTgt spid="4">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fade">
                                      <p:cBhvr>
                                        <p:cTn id="40" dur="250"/>
                                        <p:tgtEl>
                                          <p:spTgt spid="4">
                                            <p:txEl>
                                              <p:pRg st="9" end="9"/>
                                            </p:txEl>
                                          </p:spTgt>
                                        </p:tgtEl>
                                      </p:cBhvr>
                                    </p:animEffect>
                                  </p:childTnLst>
                                </p:cTn>
                              </p:par>
                            </p:childTnLst>
                          </p:cTn>
                        </p:par>
                        <p:par>
                          <p:cTn id="41" fill="hold">
                            <p:stCondLst>
                              <p:cond delay="750"/>
                            </p:stCondLst>
                            <p:childTnLst>
                              <p:par>
                                <p:cTn id="42" presetID="10" presetClass="entr" presetSubtype="0" fill="hold" nodeType="afterEffect">
                                  <p:stCondLst>
                                    <p:cond delay="0"/>
                                  </p:stCondLst>
                                  <p:childTnLst>
                                    <p:set>
                                      <p:cBhvr>
                                        <p:cTn id="43" dur="1" fill="hold">
                                          <p:stCondLst>
                                            <p:cond delay="0"/>
                                          </p:stCondLst>
                                        </p:cTn>
                                        <p:tgtEl>
                                          <p:spTgt spid="4">
                                            <p:txEl>
                                              <p:pRg st="10" end="10"/>
                                            </p:txEl>
                                          </p:spTgt>
                                        </p:tgtEl>
                                        <p:attrNameLst>
                                          <p:attrName>style.visibility</p:attrName>
                                        </p:attrNameLst>
                                      </p:cBhvr>
                                      <p:to>
                                        <p:strVal val="visible"/>
                                      </p:to>
                                    </p:set>
                                    <p:animEffect transition="in" filter="fade">
                                      <p:cBhvr>
                                        <p:cTn id="44" dur="250"/>
                                        <p:tgtEl>
                                          <p:spTgt spid="4">
                                            <p:txEl>
                                              <p:pRg st="10" end="1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
                                            <p:txEl>
                                              <p:pRg st="11" end="11"/>
                                            </p:txEl>
                                          </p:spTgt>
                                        </p:tgtEl>
                                        <p:attrNameLst>
                                          <p:attrName>style.visibility</p:attrName>
                                        </p:attrNameLst>
                                      </p:cBhvr>
                                      <p:to>
                                        <p:strVal val="visible"/>
                                      </p:to>
                                    </p:set>
                                    <p:animEffect transition="in" filter="fade">
                                      <p:cBhvr>
                                        <p:cTn id="47" dur="250"/>
                                        <p:tgtEl>
                                          <p:spTgt spid="4">
                                            <p:txEl>
                                              <p:pRg st="11" end="11"/>
                                            </p:txEl>
                                          </p:spTgt>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4">
                                            <p:txEl>
                                              <p:pRg st="12" end="12"/>
                                            </p:txEl>
                                          </p:spTgt>
                                        </p:tgtEl>
                                        <p:attrNameLst>
                                          <p:attrName>style.visibility</p:attrName>
                                        </p:attrNameLst>
                                      </p:cBhvr>
                                      <p:to>
                                        <p:strVal val="visible"/>
                                      </p:to>
                                    </p:set>
                                    <p:animEffect transition="in" filter="fade">
                                      <p:cBhvr>
                                        <p:cTn id="51" dur="250"/>
                                        <p:tgtEl>
                                          <p:spTgt spid="4">
                                            <p:txEl>
                                              <p:pRg st="12" end="12"/>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4">
                                            <p:txEl>
                                              <p:pRg st="13" end="13"/>
                                            </p:txEl>
                                          </p:spTgt>
                                        </p:tgtEl>
                                        <p:attrNameLst>
                                          <p:attrName>style.visibility</p:attrName>
                                        </p:attrNameLst>
                                      </p:cBhvr>
                                      <p:to>
                                        <p:strVal val="visible"/>
                                      </p:to>
                                    </p:set>
                                    <p:animEffect transition="in" filter="fade">
                                      <p:cBhvr>
                                        <p:cTn id="54" dur="250"/>
                                        <p:tgtEl>
                                          <p:spTgt spid="4">
                                            <p:txEl>
                                              <p:pRg st="13" end="13"/>
                                            </p:txEl>
                                          </p:spTgt>
                                        </p:tgtEl>
                                      </p:cBhvr>
                                    </p:animEffect>
                                  </p:childTnLst>
                                </p:cTn>
                              </p:par>
                            </p:childTnLst>
                          </p:cTn>
                        </p:par>
                        <p:par>
                          <p:cTn id="55" fill="hold">
                            <p:stCondLst>
                              <p:cond delay="1250"/>
                            </p:stCondLst>
                            <p:childTnLst>
                              <p:par>
                                <p:cTn id="56" presetID="10" presetClass="entr" presetSubtype="0" fill="hold" nodeType="afterEffect">
                                  <p:stCondLst>
                                    <p:cond delay="0"/>
                                  </p:stCondLst>
                                  <p:childTnLst>
                                    <p:set>
                                      <p:cBhvr>
                                        <p:cTn id="57" dur="1" fill="hold">
                                          <p:stCondLst>
                                            <p:cond delay="0"/>
                                          </p:stCondLst>
                                        </p:cTn>
                                        <p:tgtEl>
                                          <p:spTgt spid="4">
                                            <p:txEl>
                                              <p:pRg st="14" end="14"/>
                                            </p:txEl>
                                          </p:spTgt>
                                        </p:tgtEl>
                                        <p:attrNameLst>
                                          <p:attrName>style.visibility</p:attrName>
                                        </p:attrNameLst>
                                      </p:cBhvr>
                                      <p:to>
                                        <p:strVal val="visible"/>
                                      </p:to>
                                    </p:set>
                                    <p:animEffect transition="in" filter="fade">
                                      <p:cBhvr>
                                        <p:cTn id="58" dur="250"/>
                                        <p:tgtEl>
                                          <p:spTgt spid="4">
                                            <p:txEl>
                                              <p:pRg st="14" end="14"/>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4">
                                            <p:txEl>
                                              <p:pRg st="15" end="15"/>
                                            </p:txEl>
                                          </p:spTgt>
                                        </p:tgtEl>
                                        <p:attrNameLst>
                                          <p:attrName>style.visibility</p:attrName>
                                        </p:attrNameLst>
                                      </p:cBhvr>
                                      <p:to>
                                        <p:strVal val="visible"/>
                                      </p:to>
                                    </p:set>
                                    <p:animEffect transition="in" filter="fade">
                                      <p:cBhvr>
                                        <p:cTn id="61" dur="250"/>
                                        <p:tgtEl>
                                          <p:spTgt spid="4">
                                            <p:txEl>
                                              <p:pRg st="15" end="15"/>
                                            </p:txEl>
                                          </p:spTgt>
                                        </p:tgtEl>
                                      </p:cBhvr>
                                    </p:animEffect>
                                  </p:childTnLst>
                                </p:cTn>
                              </p:par>
                            </p:childTnLst>
                          </p:cTn>
                        </p:par>
                        <p:par>
                          <p:cTn id="62" fill="hold">
                            <p:stCondLst>
                              <p:cond delay="1500"/>
                            </p:stCondLst>
                            <p:childTnLst>
                              <p:par>
                                <p:cTn id="63" presetID="10" presetClass="entr" presetSubtype="0" fill="hold" nodeType="afterEffect">
                                  <p:stCondLst>
                                    <p:cond delay="0"/>
                                  </p:stCondLst>
                                  <p:childTnLst>
                                    <p:set>
                                      <p:cBhvr>
                                        <p:cTn id="64" dur="1" fill="hold">
                                          <p:stCondLst>
                                            <p:cond delay="0"/>
                                          </p:stCondLst>
                                        </p:cTn>
                                        <p:tgtEl>
                                          <p:spTgt spid="4">
                                            <p:txEl>
                                              <p:pRg st="16" end="16"/>
                                            </p:txEl>
                                          </p:spTgt>
                                        </p:tgtEl>
                                        <p:attrNameLst>
                                          <p:attrName>style.visibility</p:attrName>
                                        </p:attrNameLst>
                                      </p:cBhvr>
                                      <p:to>
                                        <p:strVal val="visible"/>
                                      </p:to>
                                    </p:set>
                                    <p:animEffect transition="in" filter="fade">
                                      <p:cBhvr>
                                        <p:cTn id="65" dur="250"/>
                                        <p:tgtEl>
                                          <p:spTgt spid="4">
                                            <p:txEl>
                                              <p:pRg st="16" end="16"/>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4">
                                            <p:txEl>
                                              <p:pRg st="17" end="17"/>
                                            </p:txEl>
                                          </p:spTgt>
                                        </p:tgtEl>
                                        <p:attrNameLst>
                                          <p:attrName>style.visibility</p:attrName>
                                        </p:attrNameLst>
                                      </p:cBhvr>
                                      <p:to>
                                        <p:strVal val="visible"/>
                                      </p:to>
                                    </p:set>
                                    <p:animEffect transition="in" filter="fade">
                                      <p:cBhvr>
                                        <p:cTn id="68" dur="250"/>
                                        <p:tgtEl>
                                          <p:spTgt spid="4">
                                            <p:txEl>
                                              <p:pRg st="17" end="17"/>
                                            </p:txEl>
                                          </p:spTgt>
                                        </p:tgtEl>
                                      </p:cBhvr>
                                    </p:animEffect>
                                  </p:childTnLst>
                                </p:cTn>
                              </p:par>
                            </p:childTnLst>
                          </p:cTn>
                        </p:par>
                        <p:par>
                          <p:cTn id="69" fill="hold">
                            <p:stCondLst>
                              <p:cond delay="1750"/>
                            </p:stCondLst>
                            <p:childTnLst>
                              <p:par>
                                <p:cTn id="70" presetID="10" presetClass="entr" presetSubtype="0" fill="hold" nodeType="afterEffect">
                                  <p:stCondLst>
                                    <p:cond delay="0"/>
                                  </p:stCondLst>
                                  <p:childTnLst>
                                    <p:set>
                                      <p:cBhvr>
                                        <p:cTn id="71" dur="1" fill="hold">
                                          <p:stCondLst>
                                            <p:cond delay="0"/>
                                          </p:stCondLst>
                                        </p:cTn>
                                        <p:tgtEl>
                                          <p:spTgt spid="4">
                                            <p:txEl>
                                              <p:pRg st="18" end="18"/>
                                            </p:txEl>
                                          </p:spTgt>
                                        </p:tgtEl>
                                        <p:attrNameLst>
                                          <p:attrName>style.visibility</p:attrName>
                                        </p:attrNameLst>
                                      </p:cBhvr>
                                      <p:to>
                                        <p:strVal val="visible"/>
                                      </p:to>
                                    </p:set>
                                    <p:animEffect transition="in" filter="fade">
                                      <p:cBhvr>
                                        <p:cTn id="72" dur="250"/>
                                        <p:tgtEl>
                                          <p:spTgt spid="4">
                                            <p:txEl>
                                              <p:pRg st="18" end="18"/>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4">
                                            <p:txEl>
                                              <p:pRg st="19" end="19"/>
                                            </p:txEl>
                                          </p:spTgt>
                                        </p:tgtEl>
                                        <p:attrNameLst>
                                          <p:attrName>style.visibility</p:attrName>
                                        </p:attrNameLst>
                                      </p:cBhvr>
                                      <p:to>
                                        <p:strVal val="visible"/>
                                      </p:to>
                                    </p:set>
                                    <p:animEffect transition="in" filter="fade">
                                      <p:cBhvr>
                                        <p:cTn id="75" dur="250"/>
                                        <p:tgtEl>
                                          <p:spTgt spid="4">
                                            <p:txEl>
                                              <p:pRg st="19" end="19"/>
                                            </p:txEl>
                                          </p:spTgt>
                                        </p:tgtEl>
                                      </p:cBhvr>
                                    </p:animEffect>
                                  </p:childTnLst>
                                </p:cTn>
                              </p:par>
                            </p:childTnLst>
                          </p:cTn>
                        </p:par>
                        <p:par>
                          <p:cTn id="76" fill="hold">
                            <p:stCondLst>
                              <p:cond delay="2000"/>
                            </p:stCondLst>
                            <p:childTnLst>
                              <p:par>
                                <p:cTn id="77" presetID="10" presetClass="entr" presetSubtype="0" fill="hold" nodeType="afterEffect">
                                  <p:stCondLst>
                                    <p:cond delay="0"/>
                                  </p:stCondLst>
                                  <p:childTnLst>
                                    <p:set>
                                      <p:cBhvr>
                                        <p:cTn id="78" dur="1" fill="hold">
                                          <p:stCondLst>
                                            <p:cond delay="0"/>
                                          </p:stCondLst>
                                        </p:cTn>
                                        <p:tgtEl>
                                          <p:spTgt spid="4">
                                            <p:txEl>
                                              <p:pRg st="20" end="20"/>
                                            </p:txEl>
                                          </p:spTgt>
                                        </p:tgtEl>
                                        <p:attrNameLst>
                                          <p:attrName>style.visibility</p:attrName>
                                        </p:attrNameLst>
                                      </p:cBhvr>
                                      <p:to>
                                        <p:strVal val="visible"/>
                                      </p:to>
                                    </p:set>
                                    <p:animEffect transition="in" filter="fade">
                                      <p:cBhvr>
                                        <p:cTn id="79" dur="250"/>
                                        <p:tgtEl>
                                          <p:spTgt spid="4">
                                            <p:txEl>
                                              <p:pRg st="20" end="20"/>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4">
                                            <p:txEl>
                                              <p:pRg st="21" end="21"/>
                                            </p:txEl>
                                          </p:spTgt>
                                        </p:tgtEl>
                                        <p:attrNameLst>
                                          <p:attrName>style.visibility</p:attrName>
                                        </p:attrNameLst>
                                      </p:cBhvr>
                                      <p:to>
                                        <p:strVal val="visible"/>
                                      </p:to>
                                    </p:set>
                                    <p:animEffect transition="in" filter="fade">
                                      <p:cBhvr>
                                        <p:cTn id="82" dur="250"/>
                                        <p:tgtEl>
                                          <p:spTgt spid="4">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704" y="404664"/>
            <a:ext cx="8294592"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eform 2"/>
          <p:cNvSpPr/>
          <p:nvPr/>
        </p:nvSpPr>
        <p:spPr>
          <a:xfrm>
            <a:off x="704850" y="2019300"/>
            <a:ext cx="3200400" cy="1885950"/>
          </a:xfrm>
          <a:custGeom>
            <a:avLst/>
            <a:gdLst>
              <a:gd name="connsiteX0" fmla="*/ 3181350 w 3200400"/>
              <a:gd name="connsiteY0" fmla="*/ 0 h 1885950"/>
              <a:gd name="connsiteX1" fmla="*/ 3200400 w 3200400"/>
              <a:gd name="connsiteY1" fmla="*/ 666750 h 1885950"/>
              <a:gd name="connsiteX2" fmla="*/ 2819400 w 3200400"/>
              <a:gd name="connsiteY2" fmla="*/ 1219200 h 1885950"/>
              <a:gd name="connsiteX3" fmla="*/ 1885950 w 3200400"/>
              <a:gd name="connsiteY3" fmla="*/ 1885950 h 1885950"/>
              <a:gd name="connsiteX4" fmla="*/ 38100 w 3200400"/>
              <a:gd name="connsiteY4" fmla="*/ 1847850 h 1885950"/>
              <a:gd name="connsiteX5" fmla="*/ 0 w 3200400"/>
              <a:gd name="connsiteY5" fmla="*/ 0 h 1885950"/>
              <a:gd name="connsiteX6" fmla="*/ 3181350 w 3200400"/>
              <a:gd name="connsiteY6" fmla="*/ 0 h 18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0400" h="1885950">
                <a:moveTo>
                  <a:pt x="3181350" y="0"/>
                </a:moveTo>
                <a:lnTo>
                  <a:pt x="3200400" y="666750"/>
                </a:lnTo>
                <a:lnTo>
                  <a:pt x="2819400" y="1219200"/>
                </a:lnTo>
                <a:lnTo>
                  <a:pt x="1885950" y="1885950"/>
                </a:lnTo>
                <a:lnTo>
                  <a:pt x="38100" y="1847850"/>
                </a:lnTo>
                <a:lnTo>
                  <a:pt x="0" y="0"/>
                </a:lnTo>
                <a:lnTo>
                  <a:pt x="318135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Freeform 3"/>
          <p:cNvSpPr/>
          <p:nvPr/>
        </p:nvSpPr>
        <p:spPr>
          <a:xfrm>
            <a:off x="5448300" y="2152650"/>
            <a:ext cx="2971800" cy="1885950"/>
          </a:xfrm>
          <a:custGeom>
            <a:avLst/>
            <a:gdLst>
              <a:gd name="connsiteX0" fmla="*/ 533400 w 2971800"/>
              <a:gd name="connsiteY0" fmla="*/ 19050 h 1885950"/>
              <a:gd name="connsiteX1" fmla="*/ 76200 w 2971800"/>
              <a:gd name="connsiteY1" fmla="*/ 895350 h 1885950"/>
              <a:gd name="connsiteX2" fmla="*/ 0 w 2971800"/>
              <a:gd name="connsiteY2" fmla="*/ 1790700 h 1885950"/>
              <a:gd name="connsiteX3" fmla="*/ 533400 w 2971800"/>
              <a:gd name="connsiteY3" fmla="*/ 1885950 h 1885950"/>
              <a:gd name="connsiteX4" fmla="*/ 2914650 w 2971800"/>
              <a:gd name="connsiteY4" fmla="*/ 1847850 h 1885950"/>
              <a:gd name="connsiteX5" fmla="*/ 2971800 w 2971800"/>
              <a:gd name="connsiteY5" fmla="*/ 0 h 1885950"/>
              <a:gd name="connsiteX6" fmla="*/ 533400 w 2971800"/>
              <a:gd name="connsiteY6" fmla="*/ 19050 h 18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1800" h="1885950">
                <a:moveTo>
                  <a:pt x="533400" y="19050"/>
                </a:moveTo>
                <a:lnTo>
                  <a:pt x="76200" y="895350"/>
                </a:lnTo>
                <a:lnTo>
                  <a:pt x="0" y="1790700"/>
                </a:lnTo>
                <a:lnTo>
                  <a:pt x="533400" y="1885950"/>
                </a:lnTo>
                <a:lnTo>
                  <a:pt x="2914650" y="1847850"/>
                </a:lnTo>
                <a:lnTo>
                  <a:pt x="2971800" y="0"/>
                </a:lnTo>
                <a:lnTo>
                  <a:pt x="533400" y="190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4"/>
          <p:cNvSpPr/>
          <p:nvPr/>
        </p:nvSpPr>
        <p:spPr>
          <a:xfrm>
            <a:off x="3543300" y="6096000"/>
            <a:ext cx="2590800" cy="361950"/>
          </a:xfrm>
          <a:custGeom>
            <a:avLst/>
            <a:gdLst>
              <a:gd name="connsiteX0" fmla="*/ 228600 w 2590800"/>
              <a:gd name="connsiteY0" fmla="*/ 0 h 361950"/>
              <a:gd name="connsiteX1" fmla="*/ 0 w 2590800"/>
              <a:gd name="connsiteY1" fmla="*/ 209550 h 361950"/>
              <a:gd name="connsiteX2" fmla="*/ 38100 w 2590800"/>
              <a:gd name="connsiteY2" fmla="*/ 361950 h 361950"/>
              <a:gd name="connsiteX3" fmla="*/ 2590800 w 2590800"/>
              <a:gd name="connsiteY3" fmla="*/ 342900 h 361950"/>
              <a:gd name="connsiteX4" fmla="*/ 2476500 w 2590800"/>
              <a:gd name="connsiteY4" fmla="*/ 57150 h 361950"/>
              <a:gd name="connsiteX5" fmla="*/ 228600 w 2590800"/>
              <a:gd name="connsiteY5"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00" h="361950">
                <a:moveTo>
                  <a:pt x="228600" y="0"/>
                </a:moveTo>
                <a:lnTo>
                  <a:pt x="0" y="209550"/>
                </a:lnTo>
                <a:lnTo>
                  <a:pt x="38100" y="361950"/>
                </a:lnTo>
                <a:lnTo>
                  <a:pt x="2590800" y="342900"/>
                </a:lnTo>
                <a:lnTo>
                  <a:pt x="2476500" y="57150"/>
                </a:lnTo>
                <a:lnTo>
                  <a:pt x="2286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5940152" y="2355845"/>
            <a:ext cx="2592288" cy="707886"/>
          </a:xfrm>
          <a:prstGeom prst="rect">
            <a:avLst/>
          </a:prstGeom>
          <a:noFill/>
        </p:spPr>
        <p:txBody>
          <a:bodyPr wrap="square" rtlCol="0">
            <a:spAutoFit/>
          </a:bodyPr>
          <a:lstStyle/>
          <a:p>
            <a:pPr algn="ctr"/>
            <a:r>
              <a:rPr lang="en-AU" sz="4000" b="1" dirty="0"/>
              <a:t>Blind</a:t>
            </a:r>
          </a:p>
        </p:txBody>
      </p:sp>
      <p:sp>
        <p:nvSpPr>
          <p:cNvPr id="9" name="TextBox 8"/>
          <p:cNvSpPr txBox="1"/>
          <p:nvPr/>
        </p:nvSpPr>
        <p:spPr>
          <a:xfrm>
            <a:off x="424704" y="2300555"/>
            <a:ext cx="3118596" cy="707886"/>
          </a:xfrm>
          <a:prstGeom prst="rect">
            <a:avLst/>
          </a:prstGeom>
          <a:noFill/>
        </p:spPr>
        <p:txBody>
          <a:bodyPr wrap="square" rtlCol="0">
            <a:spAutoFit/>
          </a:bodyPr>
          <a:lstStyle/>
          <a:p>
            <a:pPr algn="ctr"/>
            <a:r>
              <a:rPr lang="en-AU" sz="4000" b="1" dirty="0"/>
              <a:t>Factual</a:t>
            </a:r>
          </a:p>
        </p:txBody>
      </p:sp>
      <p:sp>
        <p:nvSpPr>
          <p:cNvPr id="8" name="Rectangle 7"/>
          <p:cNvSpPr/>
          <p:nvPr/>
        </p:nvSpPr>
        <p:spPr>
          <a:xfrm>
            <a:off x="453677" y="4725144"/>
            <a:ext cx="2822180" cy="1569660"/>
          </a:xfrm>
          <a:prstGeom prst="rect">
            <a:avLst/>
          </a:prstGeom>
        </p:spPr>
        <p:txBody>
          <a:bodyPr wrap="square">
            <a:spAutoFit/>
          </a:bodyPr>
          <a:lstStyle/>
          <a:p>
            <a:pPr algn="ctr"/>
            <a:r>
              <a:rPr lang="en-AU" sz="3200" b="1" dirty="0"/>
              <a:t>Authoritative answer to everything</a:t>
            </a:r>
          </a:p>
        </p:txBody>
      </p:sp>
      <p:sp>
        <p:nvSpPr>
          <p:cNvPr id="11" name="Rectangle 10"/>
          <p:cNvSpPr/>
          <p:nvPr/>
        </p:nvSpPr>
        <p:spPr>
          <a:xfrm>
            <a:off x="6278980" y="4891980"/>
            <a:ext cx="2397476" cy="1384995"/>
          </a:xfrm>
          <a:prstGeom prst="rect">
            <a:avLst/>
          </a:prstGeom>
        </p:spPr>
        <p:txBody>
          <a:bodyPr wrap="square">
            <a:spAutoFit/>
          </a:bodyPr>
          <a:lstStyle/>
          <a:p>
            <a:pPr algn="ctr"/>
            <a:r>
              <a:rPr lang="en-AU" sz="2800" b="1" dirty="0"/>
              <a:t>No Longer necessary and harmful</a:t>
            </a:r>
          </a:p>
        </p:txBody>
      </p:sp>
      <p:sp>
        <p:nvSpPr>
          <p:cNvPr id="12" name="TextBox 11"/>
          <p:cNvSpPr txBox="1"/>
          <p:nvPr/>
        </p:nvSpPr>
        <p:spPr>
          <a:xfrm>
            <a:off x="395782" y="3429000"/>
            <a:ext cx="3118596" cy="707886"/>
          </a:xfrm>
          <a:prstGeom prst="rect">
            <a:avLst/>
          </a:prstGeom>
          <a:noFill/>
        </p:spPr>
        <p:txBody>
          <a:bodyPr wrap="square" rtlCol="0">
            <a:spAutoFit/>
          </a:bodyPr>
          <a:lstStyle/>
          <a:p>
            <a:pPr algn="ctr"/>
            <a:r>
              <a:rPr lang="en-AU" sz="4000" b="1" dirty="0"/>
              <a:t>Unbiased</a:t>
            </a:r>
          </a:p>
        </p:txBody>
      </p:sp>
      <p:sp>
        <p:nvSpPr>
          <p:cNvPr id="13" name="TextBox 12"/>
          <p:cNvSpPr txBox="1"/>
          <p:nvPr/>
        </p:nvSpPr>
        <p:spPr>
          <a:xfrm>
            <a:off x="6084168" y="3186842"/>
            <a:ext cx="2592288" cy="1938992"/>
          </a:xfrm>
          <a:prstGeom prst="rect">
            <a:avLst/>
          </a:prstGeom>
          <a:noFill/>
        </p:spPr>
        <p:txBody>
          <a:bodyPr wrap="square" rtlCol="0">
            <a:spAutoFit/>
          </a:bodyPr>
          <a:lstStyle/>
          <a:p>
            <a:pPr algn="ctr"/>
            <a:r>
              <a:rPr lang="en-AU" sz="4000" b="1" dirty="0"/>
              <a:t>Enemy of reason</a:t>
            </a:r>
          </a:p>
          <a:p>
            <a:pPr algn="ctr"/>
            <a:endParaRPr lang="en-AU" sz="4000" b="1" dirty="0"/>
          </a:p>
        </p:txBody>
      </p:sp>
    </p:spTree>
    <p:extLst>
      <p:ext uri="{BB962C8B-B14F-4D97-AF65-F5344CB8AC3E}">
        <p14:creationId xmlns:p14="http://schemas.microsoft.com/office/powerpoint/2010/main" val="279256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8"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9591" y="1916832"/>
            <a:ext cx="7272809" cy="1569660"/>
          </a:xfrm>
          <a:prstGeom prst="rect">
            <a:avLst/>
          </a:prstGeom>
        </p:spPr>
        <p:txBody>
          <a:bodyPr wrap="square">
            <a:spAutoFit/>
          </a:bodyPr>
          <a:lstStyle/>
          <a:p>
            <a:r>
              <a:rPr lang="en-AU" sz="3200" b="1" i="1" dirty="0">
                <a:solidFill>
                  <a:schemeClr val="bg1"/>
                </a:solidFill>
              </a:rPr>
              <a:t>Psalm 19:1-6</a:t>
            </a:r>
            <a:endParaRPr lang="en-AU" sz="3200" b="1" dirty="0">
              <a:solidFill>
                <a:schemeClr val="bg1"/>
              </a:solidFill>
            </a:endParaRPr>
          </a:p>
          <a:p>
            <a:r>
              <a:rPr lang="en-AU" sz="3200" i="1" dirty="0">
                <a:solidFill>
                  <a:schemeClr val="tx2">
                    <a:lumMod val="40000"/>
                    <a:lumOff val="60000"/>
                  </a:schemeClr>
                </a:solidFill>
              </a:rPr>
              <a:t>1 The heavens declare the glory of God;</a:t>
            </a:r>
            <a:br>
              <a:rPr lang="en-AU" sz="3200" i="1" dirty="0">
                <a:solidFill>
                  <a:schemeClr val="tx2">
                    <a:lumMod val="40000"/>
                    <a:lumOff val="60000"/>
                  </a:schemeClr>
                </a:solidFill>
              </a:rPr>
            </a:br>
            <a:r>
              <a:rPr lang="en-AU" sz="3200" i="1" dirty="0">
                <a:solidFill>
                  <a:schemeClr val="tx2">
                    <a:lumMod val="40000"/>
                    <a:lumOff val="60000"/>
                  </a:schemeClr>
                </a:solidFill>
              </a:rPr>
              <a:t>    the skies proclaim the work of his hands.</a:t>
            </a:r>
            <a:endParaRPr lang="en-AU" sz="3200" dirty="0">
              <a:solidFill>
                <a:schemeClr val="tx2">
                  <a:lumMod val="40000"/>
                  <a:lumOff val="60000"/>
                </a:schemeClr>
              </a:solidFill>
            </a:endParaRPr>
          </a:p>
        </p:txBody>
      </p:sp>
    </p:spTree>
    <p:extLst>
      <p:ext uri="{BB962C8B-B14F-4D97-AF65-F5344CB8AC3E}">
        <p14:creationId xmlns:p14="http://schemas.microsoft.com/office/powerpoint/2010/main" val="250035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rl.caltech.edu/andromeda/m3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404664"/>
            <a:ext cx="7010400" cy="561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42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solidFill>
              </a:rPr>
              <a:t>What is a light year?</a:t>
            </a:r>
          </a:p>
        </p:txBody>
      </p:sp>
      <p:sp>
        <p:nvSpPr>
          <p:cNvPr id="3" name="Content Placeholder 2"/>
          <p:cNvSpPr>
            <a:spLocks noGrp="1"/>
          </p:cNvSpPr>
          <p:nvPr>
            <p:ph idx="1"/>
          </p:nvPr>
        </p:nvSpPr>
        <p:spPr/>
        <p:txBody>
          <a:bodyPr/>
          <a:lstStyle/>
          <a:p>
            <a:r>
              <a:rPr lang="en-US" dirty="0">
                <a:solidFill>
                  <a:schemeClr val="bg2"/>
                </a:solidFill>
              </a:rPr>
              <a:t>More holidays</a:t>
            </a:r>
          </a:p>
          <a:p>
            <a:r>
              <a:rPr lang="en-US" dirty="0">
                <a:solidFill>
                  <a:schemeClr val="bg2"/>
                </a:solidFill>
              </a:rPr>
              <a:t>Fewer bills</a:t>
            </a:r>
          </a:p>
        </p:txBody>
      </p:sp>
    </p:spTree>
    <p:extLst>
      <p:ext uri="{BB962C8B-B14F-4D97-AF65-F5344CB8AC3E}">
        <p14:creationId xmlns:p14="http://schemas.microsoft.com/office/powerpoint/2010/main" val="162450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solidFill>
              </a:rPr>
              <a:t>What is a light-year?</a:t>
            </a:r>
          </a:p>
        </p:txBody>
      </p:sp>
      <p:sp>
        <p:nvSpPr>
          <p:cNvPr id="3" name="Content Placeholder 2"/>
          <p:cNvSpPr>
            <a:spLocks noGrp="1"/>
          </p:cNvSpPr>
          <p:nvPr>
            <p:ph idx="1"/>
          </p:nvPr>
        </p:nvSpPr>
        <p:spPr/>
        <p:txBody>
          <a:bodyPr/>
          <a:lstStyle/>
          <a:p>
            <a:r>
              <a:rPr lang="en-US" dirty="0">
                <a:solidFill>
                  <a:schemeClr val="bg2"/>
                </a:solidFill>
              </a:rPr>
              <a:t>A light year (</a:t>
            </a:r>
            <a:r>
              <a:rPr lang="en-US" dirty="0" err="1">
                <a:solidFill>
                  <a:schemeClr val="bg2"/>
                </a:solidFill>
              </a:rPr>
              <a:t>ly</a:t>
            </a:r>
            <a:r>
              <a:rPr lang="en-US" dirty="0">
                <a:solidFill>
                  <a:schemeClr val="bg2"/>
                </a:solidFill>
              </a:rPr>
              <a:t>) is a unit of distance.</a:t>
            </a:r>
          </a:p>
          <a:p>
            <a:r>
              <a:rPr lang="en-US" dirty="0">
                <a:solidFill>
                  <a:schemeClr val="bg2"/>
                </a:solidFill>
              </a:rPr>
              <a:t>It is the distance light travels in one year.</a:t>
            </a:r>
          </a:p>
          <a:p>
            <a:r>
              <a:rPr lang="en-US" dirty="0">
                <a:solidFill>
                  <a:schemeClr val="bg2"/>
                </a:solidFill>
              </a:rPr>
              <a:t>The speed of light is 300 000 km/s</a:t>
            </a:r>
          </a:p>
          <a:p>
            <a:r>
              <a:rPr lang="en-US" dirty="0">
                <a:solidFill>
                  <a:schemeClr val="bg2"/>
                </a:solidFill>
              </a:rPr>
              <a:t>How many km is one </a:t>
            </a:r>
            <a:r>
              <a:rPr lang="en-US" dirty="0" err="1">
                <a:solidFill>
                  <a:schemeClr val="bg2"/>
                </a:solidFill>
              </a:rPr>
              <a:t>ly</a:t>
            </a:r>
            <a:r>
              <a:rPr lang="en-US" dirty="0">
                <a:solidFill>
                  <a:schemeClr val="bg2"/>
                </a:solidFill>
              </a:rPr>
              <a:t>?</a:t>
            </a:r>
          </a:p>
          <a:p>
            <a:r>
              <a:rPr lang="en-US" dirty="0">
                <a:solidFill>
                  <a:schemeClr val="bg2"/>
                </a:solidFill>
              </a:rPr>
              <a:t>300 000 x 60 x 60 x 24 x 365¼</a:t>
            </a:r>
          </a:p>
          <a:p>
            <a:r>
              <a:rPr lang="en-US" dirty="0">
                <a:solidFill>
                  <a:schemeClr val="bg2"/>
                </a:solidFill>
              </a:rPr>
              <a:t>9.46 x 10</a:t>
            </a:r>
            <a:r>
              <a:rPr lang="en-US" baseline="30000" dirty="0">
                <a:solidFill>
                  <a:schemeClr val="bg2"/>
                </a:solidFill>
              </a:rPr>
              <a:t>12</a:t>
            </a:r>
            <a:r>
              <a:rPr lang="en-US" dirty="0">
                <a:solidFill>
                  <a:schemeClr val="bg2"/>
                </a:solidFill>
              </a:rPr>
              <a:t> km</a:t>
            </a:r>
          </a:p>
        </p:txBody>
      </p:sp>
    </p:spTree>
    <p:extLst>
      <p:ext uri="{BB962C8B-B14F-4D97-AF65-F5344CB8AC3E}">
        <p14:creationId xmlns:p14="http://schemas.microsoft.com/office/powerpoint/2010/main" val="233266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11robworkstuff\Astro\astro&amp;hubbleimages\scale\12lys.gif"/>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103427" name="Text Box 3"/>
          <p:cNvSpPr txBox="1">
            <a:spLocks noChangeArrowheads="1"/>
          </p:cNvSpPr>
          <p:nvPr/>
        </p:nvSpPr>
        <p:spPr bwMode="auto">
          <a:xfrm>
            <a:off x="381000" y="228600"/>
            <a:ext cx="8458200" cy="584775"/>
          </a:xfrm>
          <a:prstGeom prst="rect">
            <a:avLst/>
          </a:prstGeom>
          <a:noFill/>
          <a:ln w="9525">
            <a:noFill/>
            <a:miter lim="800000"/>
            <a:headEnd/>
            <a:tailEnd/>
          </a:ln>
          <a:effectLst/>
        </p:spPr>
        <p:txBody>
          <a:bodyPr>
            <a:spAutoFit/>
          </a:bodyPr>
          <a:lstStyle/>
          <a:p>
            <a:pPr>
              <a:spcBef>
                <a:spcPct val="50000"/>
              </a:spcBef>
            </a:pPr>
            <a:r>
              <a:rPr lang="en-AU" sz="3200" dirty="0">
                <a:solidFill>
                  <a:srgbClr val="FFFF00"/>
                </a:solidFill>
              </a:rPr>
              <a:t>Stars within 12 light years of the Sun</a:t>
            </a:r>
            <a:endParaRPr lang="en-AU" sz="2000" dirty="0">
              <a:solidFill>
                <a:srgbClr val="FFFF00"/>
              </a:solidFill>
            </a:endParaRPr>
          </a:p>
        </p:txBody>
      </p:sp>
    </p:spTree>
    <p:extLst>
      <p:ext uri="{BB962C8B-B14F-4D97-AF65-F5344CB8AC3E}">
        <p14:creationId xmlns:p14="http://schemas.microsoft.com/office/powerpoint/2010/main" val="241089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11robworkstuff\Astro\astro&amp;hubbleimages\scale\20lys.gif"/>
          <p:cNvPicPr>
            <a:picLocks noChangeAspect="1" noChangeArrowheads="1"/>
          </p:cNvPicPr>
          <p:nvPr/>
        </p:nvPicPr>
        <p:blipFill>
          <a:blip r:embed="rId2"/>
          <a:srcRect/>
          <a:stretch>
            <a:fillRect/>
          </a:stretch>
        </p:blipFill>
        <p:spPr bwMode="auto">
          <a:xfrm>
            <a:off x="1219200" y="0"/>
            <a:ext cx="6858000" cy="6858000"/>
          </a:xfrm>
          <a:prstGeom prst="rect">
            <a:avLst/>
          </a:prstGeom>
          <a:noFill/>
        </p:spPr>
      </p:pic>
      <p:sp>
        <p:nvSpPr>
          <p:cNvPr id="104451" name="Text Box 3"/>
          <p:cNvSpPr txBox="1">
            <a:spLocks noChangeArrowheads="1"/>
          </p:cNvSpPr>
          <p:nvPr/>
        </p:nvSpPr>
        <p:spPr bwMode="auto">
          <a:xfrm>
            <a:off x="1295400" y="147935"/>
            <a:ext cx="6781800" cy="584775"/>
          </a:xfrm>
          <a:prstGeom prst="rect">
            <a:avLst/>
          </a:prstGeom>
          <a:noFill/>
          <a:ln w="9525">
            <a:noFill/>
            <a:miter lim="800000"/>
            <a:headEnd/>
            <a:tailEnd/>
          </a:ln>
          <a:effectLst/>
        </p:spPr>
        <p:txBody>
          <a:bodyPr>
            <a:spAutoFit/>
          </a:bodyPr>
          <a:lstStyle/>
          <a:p>
            <a:pPr>
              <a:spcBef>
                <a:spcPct val="50000"/>
              </a:spcBef>
            </a:pPr>
            <a:r>
              <a:rPr lang="en-AU" sz="3200" dirty="0">
                <a:solidFill>
                  <a:srgbClr val="FFFF00"/>
                </a:solidFill>
              </a:rPr>
              <a:t>Stars within 20 light years of the Sun</a:t>
            </a:r>
          </a:p>
        </p:txBody>
      </p:sp>
    </p:spTree>
    <p:extLst>
      <p:ext uri="{BB962C8B-B14F-4D97-AF65-F5344CB8AC3E}">
        <p14:creationId xmlns:p14="http://schemas.microsoft.com/office/powerpoint/2010/main" val="168606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C:\11robworkstuff\Astro\astro&amp;hubbleimages\scale\50lys.gif"/>
          <p:cNvPicPr>
            <a:picLocks noChangeAspect="1" noChangeArrowheads="1"/>
          </p:cNvPicPr>
          <p:nvPr/>
        </p:nvPicPr>
        <p:blipFill>
          <a:blip r:embed="rId2"/>
          <a:srcRect/>
          <a:stretch>
            <a:fillRect/>
          </a:stretch>
        </p:blipFill>
        <p:spPr bwMode="auto">
          <a:xfrm>
            <a:off x="1143000" y="76200"/>
            <a:ext cx="6781800" cy="6781800"/>
          </a:xfrm>
          <a:prstGeom prst="rect">
            <a:avLst/>
          </a:prstGeom>
          <a:noFill/>
        </p:spPr>
      </p:pic>
      <p:sp>
        <p:nvSpPr>
          <p:cNvPr id="105475" name="Text Box 3"/>
          <p:cNvSpPr txBox="1">
            <a:spLocks noChangeArrowheads="1"/>
          </p:cNvSpPr>
          <p:nvPr/>
        </p:nvSpPr>
        <p:spPr bwMode="auto">
          <a:xfrm>
            <a:off x="4953000" y="228600"/>
            <a:ext cx="4191000" cy="1077218"/>
          </a:xfrm>
          <a:prstGeom prst="rect">
            <a:avLst/>
          </a:prstGeom>
          <a:noFill/>
          <a:ln w="9525">
            <a:noFill/>
            <a:miter lim="800000"/>
            <a:headEnd/>
            <a:tailEnd/>
          </a:ln>
          <a:effectLst/>
        </p:spPr>
        <p:txBody>
          <a:bodyPr>
            <a:spAutoFit/>
          </a:bodyPr>
          <a:lstStyle/>
          <a:p>
            <a:pPr algn="ctr">
              <a:spcBef>
                <a:spcPct val="50000"/>
              </a:spcBef>
            </a:pPr>
            <a:r>
              <a:rPr lang="en-AU" sz="3200">
                <a:solidFill>
                  <a:srgbClr val="FFFF00"/>
                </a:solidFill>
              </a:rPr>
              <a:t>Stars within 50 light years of the Sun</a:t>
            </a:r>
          </a:p>
        </p:txBody>
      </p:sp>
    </p:spTree>
    <p:extLst>
      <p:ext uri="{BB962C8B-B14F-4D97-AF65-F5344CB8AC3E}">
        <p14:creationId xmlns:p14="http://schemas.microsoft.com/office/powerpoint/2010/main" val="419749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C:\11robworkstuff\Astro\astro&amp;hubbleimages\scale\250lys.gif"/>
          <p:cNvPicPr>
            <a:picLocks noChangeAspect="1" noChangeArrowheads="1"/>
          </p:cNvPicPr>
          <p:nvPr/>
        </p:nvPicPr>
        <p:blipFill>
          <a:blip r:embed="rId2"/>
          <a:srcRect/>
          <a:stretch>
            <a:fillRect/>
          </a:stretch>
        </p:blipFill>
        <p:spPr bwMode="auto">
          <a:xfrm>
            <a:off x="914400" y="71438"/>
            <a:ext cx="7239000" cy="6786562"/>
          </a:xfrm>
          <a:prstGeom prst="rect">
            <a:avLst/>
          </a:prstGeom>
          <a:noFill/>
        </p:spPr>
      </p:pic>
      <p:sp>
        <p:nvSpPr>
          <p:cNvPr id="106499" name="Text Box 3"/>
          <p:cNvSpPr txBox="1">
            <a:spLocks noChangeArrowheads="1"/>
          </p:cNvSpPr>
          <p:nvPr/>
        </p:nvSpPr>
        <p:spPr bwMode="auto">
          <a:xfrm>
            <a:off x="914400" y="228600"/>
            <a:ext cx="6934200" cy="584775"/>
          </a:xfrm>
          <a:prstGeom prst="rect">
            <a:avLst/>
          </a:prstGeom>
          <a:noFill/>
          <a:ln w="9525">
            <a:noFill/>
            <a:miter lim="800000"/>
            <a:headEnd/>
            <a:tailEnd/>
          </a:ln>
          <a:effectLst/>
        </p:spPr>
        <p:txBody>
          <a:bodyPr>
            <a:spAutoFit/>
          </a:bodyPr>
          <a:lstStyle/>
          <a:p>
            <a:pPr>
              <a:spcBef>
                <a:spcPct val="50000"/>
              </a:spcBef>
            </a:pPr>
            <a:r>
              <a:rPr lang="en-AU" sz="3200" dirty="0">
                <a:solidFill>
                  <a:srgbClr val="FFFF00"/>
                </a:solidFill>
              </a:rPr>
              <a:t>Stars within 250 light years of the Sun</a:t>
            </a:r>
          </a:p>
        </p:txBody>
      </p:sp>
    </p:spTree>
    <p:extLst>
      <p:ext uri="{BB962C8B-B14F-4D97-AF65-F5344CB8AC3E}">
        <p14:creationId xmlns:p14="http://schemas.microsoft.com/office/powerpoint/2010/main" val="264537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11robworkstuff\Astro\astro&amp;hubbleimages\scale\5000lys.gif"/>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107523" name="Text Box 3"/>
          <p:cNvSpPr txBox="1">
            <a:spLocks noChangeArrowheads="1"/>
          </p:cNvSpPr>
          <p:nvPr/>
        </p:nvSpPr>
        <p:spPr bwMode="auto">
          <a:xfrm>
            <a:off x="457200" y="304800"/>
            <a:ext cx="8147248" cy="584775"/>
          </a:xfrm>
          <a:prstGeom prst="rect">
            <a:avLst/>
          </a:prstGeom>
          <a:noFill/>
          <a:ln w="9525">
            <a:noFill/>
            <a:miter lim="800000"/>
            <a:headEnd/>
            <a:tailEnd/>
          </a:ln>
          <a:effectLst/>
        </p:spPr>
        <p:txBody>
          <a:bodyPr wrap="square">
            <a:spAutoFit/>
          </a:bodyPr>
          <a:lstStyle/>
          <a:p>
            <a:pPr>
              <a:spcBef>
                <a:spcPct val="50000"/>
              </a:spcBef>
            </a:pPr>
            <a:r>
              <a:rPr lang="en-AU" sz="3200" dirty="0">
                <a:solidFill>
                  <a:srgbClr val="FFFF00"/>
                </a:solidFill>
              </a:rPr>
              <a:t>Stars within 5000 light years of the Sun</a:t>
            </a:r>
          </a:p>
        </p:txBody>
      </p:sp>
    </p:spTree>
    <p:extLst>
      <p:ext uri="{BB962C8B-B14F-4D97-AF65-F5344CB8AC3E}">
        <p14:creationId xmlns:p14="http://schemas.microsoft.com/office/powerpoint/2010/main" val="146423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C:\11robworkstuff\Astro\astro&amp;hubbleimages\scale\milkyway.jpg"/>
          <p:cNvPicPr>
            <a:picLocks noChangeAspect="1" noChangeArrowheads="1"/>
          </p:cNvPicPr>
          <p:nvPr/>
        </p:nvPicPr>
        <p:blipFill>
          <a:blip r:embed="rId2"/>
          <a:srcRect/>
          <a:stretch>
            <a:fillRect/>
          </a:stretch>
        </p:blipFill>
        <p:spPr bwMode="auto">
          <a:xfrm>
            <a:off x="914400" y="76200"/>
            <a:ext cx="6781800" cy="6781800"/>
          </a:xfrm>
          <a:prstGeom prst="rect">
            <a:avLst/>
          </a:prstGeom>
          <a:noFill/>
        </p:spPr>
      </p:pic>
      <p:sp>
        <p:nvSpPr>
          <p:cNvPr id="108547" name="Text Box 3"/>
          <p:cNvSpPr txBox="1">
            <a:spLocks noChangeArrowheads="1"/>
          </p:cNvSpPr>
          <p:nvPr/>
        </p:nvSpPr>
        <p:spPr bwMode="auto">
          <a:xfrm>
            <a:off x="5715000" y="381000"/>
            <a:ext cx="2667000" cy="1569660"/>
          </a:xfrm>
          <a:prstGeom prst="rect">
            <a:avLst/>
          </a:prstGeom>
          <a:noFill/>
          <a:ln w="9525">
            <a:noFill/>
            <a:miter lim="800000"/>
            <a:headEnd/>
            <a:tailEnd/>
          </a:ln>
          <a:effectLst/>
        </p:spPr>
        <p:txBody>
          <a:bodyPr>
            <a:spAutoFit/>
          </a:bodyPr>
          <a:lstStyle/>
          <a:p>
            <a:pPr>
              <a:spcBef>
                <a:spcPct val="50000"/>
              </a:spcBef>
            </a:pPr>
            <a:r>
              <a:rPr lang="en-AU" sz="4800" dirty="0">
                <a:solidFill>
                  <a:srgbClr val="FFFF00"/>
                </a:solidFill>
              </a:rPr>
              <a:t>Milky Way</a:t>
            </a:r>
            <a:endParaRPr lang="en-AU" sz="3200" dirty="0">
              <a:solidFill>
                <a:srgbClr val="FFFF00"/>
              </a:solidFill>
            </a:endParaRPr>
          </a:p>
        </p:txBody>
      </p:sp>
    </p:spTree>
    <p:extLst>
      <p:ext uri="{BB962C8B-B14F-4D97-AF65-F5344CB8AC3E}">
        <p14:creationId xmlns:p14="http://schemas.microsoft.com/office/powerpoint/2010/main" val="289599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assets.pewresearch.org/wp-content/uploads/sites/12/2015/09/FT__15.09.11_boilingKett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6" y="1"/>
            <a:ext cx="11856636" cy="66693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67544" y="476672"/>
            <a:ext cx="8208912" cy="584775"/>
          </a:xfrm>
          <a:prstGeom prst="rect">
            <a:avLst/>
          </a:prstGeom>
        </p:spPr>
        <p:txBody>
          <a:bodyPr wrap="square">
            <a:spAutoFit/>
          </a:bodyPr>
          <a:lstStyle/>
          <a:p>
            <a:pPr algn="ctr"/>
            <a:r>
              <a:rPr lang="en-AU" sz="3200" dirty="0">
                <a:solidFill>
                  <a:schemeClr val="bg1"/>
                </a:solidFill>
              </a:rPr>
              <a:t>What sort of questions can science answer?</a:t>
            </a:r>
          </a:p>
        </p:txBody>
      </p:sp>
      <p:sp>
        <p:nvSpPr>
          <p:cNvPr id="5" name="Rectangle 4"/>
          <p:cNvSpPr/>
          <p:nvPr/>
        </p:nvSpPr>
        <p:spPr>
          <a:xfrm rot="21402900">
            <a:off x="3749918" y="3139083"/>
            <a:ext cx="3600400" cy="1569660"/>
          </a:xfrm>
          <a:prstGeom prst="rect">
            <a:avLst/>
          </a:prstGeom>
        </p:spPr>
        <p:txBody>
          <a:bodyPr wrap="square">
            <a:spAutoFit/>
          </a:bodyPr>
          <a:lstStyle/>
          <a:p>
            <a:pPr lvl="1"/>
            <a:r>
              <a:rPr lang="en-AU" sz="9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How</a:t>
            </a:r>
          </a:p>
        </p:txBody>
      </p:sp>
      <p:sp>
        <p:nvSpPr>
          <p:cNvPr id="6" name="Rectangle 5"/>
          <p:cNvSpPr/>
          <p:nvPr/>
        </p:nvSpPr>
        <p:spPr>
          <a:xfrm rot="602530">
            <a:off x="1423503" y="1732864"/>
            <a:ext cx="2983317" cy="1569660"/>
          </a:xfrm>
          <a:prstGeom prst="rect">
            <a:avLst/>
          </a:prstGeom>
        </p:spPr>
        <p:txBody>
          <a:bodyPr wrap="none">
            <a:spAutoFit/>
          </a:bodyPr>
          <a:lstStyle/>
          <a:p>
            <a:r>
              <a:rPr lang="en-AU" sz="9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What</a:t>
            </a:r>
          </a:p>
        </p:txBody>
      </p:sp>
      <p:pic>
        <p:nvPicPr>
          <p:cNvPr id="1026" name="Picture 2" descr="http://www.thomasvan.com/wp-content/files/scientific-meth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502" y="1772816"/>
            <a:ext cx="6524996"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98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 calcmode="lin" valueType="num">
                                      <p:cBhvr>
                                        <p:cTn id="17" dur="500" fill="hold"/>
                                        <p:tgtEl>
                                          <p:spTgt spid="5"/>
                                        </p:tgtEl>
                                        <p:attrNameLst>
                                          <p:attrName>style.rotation</p:attrName>
                                        </p:attrNameLst>
                                      </p:cBhvr>
                                      <p:tavLst>
                                        <p:tav tm="0">
                                          <p:val>
                                            <p:fltVal val="360"/>
                                          </p:val>
                                        </p:tav>
                                        <p:tav tm="100000">
                                          <p:val>
                                            <p:fltVal val="0"/>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11robworkstuff\Astro\astro&amp;hubbleimages\scale\mwaygalaxy"/>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84988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11robworkstuff\Astro\astro&amp;hubbleimages\scale\satell.gif"/>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24152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C:\11robworkstuff\Astro\astro&amp;hubbleimages\scale\localgrp.gif"/>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111619" name="Text Box 3"/>
          <p:cNvSpPr txBox="1">
            <a:spLocks noChangeArrowheads="1"/>
          </p:cNvSpPr>
          <p:nvPr/>
        </p:nvSpPr>
        <p:spPr bwMode="auto">
          <a:xfrm>
            <a:off x="6019800" y="533400"/>
            <a:ext cx="3124200" cy="913070"/>
          </a:xfrm>
          <a:prstGeom prst="rect">
            <a:avLst/>
          </a:prstGeom>
          <a:noFill/>
          <a:ln w="9525">
            <a:noFill/>
            <a:miter lim="800000"/>
            <a:headEnd/>
            <a:tailEnd/>
          </a:ln>
          <a:effectLst/>
        </p:spPr>
        <p:txBody>
          <a:bodyPr>
            <a:spAutoFit/>
          </a:bodyPr>
          <a:lstStyle/>
          <a:p>
            <a:pPr>
              <a:spcBef>
                <a:spcPct val="50000"/>
              </a:spcBef>
            </a:pPr>
            <a:r>
              <a:rPr lang="en-AU" sz="4000" dirty="0"/>
              <a:t>The Local Group of galaxies</a:t>
            </a:r>
            <a:endParaRPr lang="en-AU" sz="2400" dirty="0"/>
          </a:p>
        </p:txBody>
      </p:sp>
    </p:spTree>
    <p:extLst>
      <p:ext uri="{BB962C8B-B14F-4D97-AF65-F5344CB8AC3E}">
        <p14:creationId xmlns:p14="http://schemas.microsoft.com/office/powerpoint/2010/main" val="341295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C:\11robworkstuff\Astro\astro&amp;hubbleimages\scale\galgrps.gif"/>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46636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11robworkstuff\Astro\astro&amp;hubbleimages\scale\virgocls.gif"/>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113667" name="Text Box 3"/>
          <p:cNvSpPr txBox="1">
            <a:spLocks noChangeArrowheads="1"/>
          </p:cNvSpPr>
          <p:nvPr/>
        </p:nvSpPr>
        <p:spPr bwMode="auto">
          <a:xfrm>
            <a:off x="533400" y="304800"/>
            <a:ext cx="3886200" cy="1754326"/>
          </a:xfrm>
          <a:prstGeom prst="rect">
            <a:avLst/>
          </a:prstGeom>
          <a:noFill/>
          <a:ln w="9525">
            <a:noFill/>
            <a:miter lim="800000"/>
            <a:headEnd/>
            <a:tailEnd/>
          </a:ln>
          <a:effectLst/>
        </p:spPr>
        <p:txBody>
          <a:bodyPr>
            <a:spAutoFit/>
          </a:bodyPr>
          <a:lstStyle/>
          <a:p>
            <a:pPr>
              <a:spcBef>
                <a:spcPct val="50000"/>
              </a:spcBef>
            </a:pPr>
            <a:r>
              <a:rPr lang="en-AU" sz="5400" dirty="0">
                <a:solidFill>
                  <a:srgbClr val="FFFF00"/>
                </a:solidFill>
              </a:rPr>
              <a:t>The Virgo Cluster</a:t>
            </a:r>
            <a:endParaRPr lang="en-AU" sz="3600" dirty="0">
              <a:solidFill>
                <a:srgbClr val="FFFF00"/>
              </a:solidFill>
            </a:endParaRPr>
          </a:p>
        </p:txBody>
      </p:sp>
    </p:spTree>
    <p:extLst>
      <p:ext uri="{BB962C8B-B14F-4D97-AF65-F5344CB8AC3E}">
        <p14:creationId xmlns:p14="http://schemas.microsoft.com/office/powerpoint/2010/main" val="222920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C:\11robworkstuff\Astro\astro&amp;hubbleimages\scale\supercls.gif"/>
          <p:cNvPicPr>
            <a:picLocks noChangeAspect="1" noChangeArrowheads="1"/>
          </p:cNvPicPr>
          <p:nvPr/>
        </p:nvPicPr>
        <p:blipFill>
          <a:blip r:embed="rId2"/>
          <a:srcRect/>
          <a:stretch>
            <a:fillRect/>
          </a:stretch>
        </p:blipFill>
        <p:spPr bwMode="auto">
          <a:xfrm>
            <a:off x="914400" y="0"/>
            <a:ext cx="7315200" cy="6858000"/>
          </a:xfrm>
          <a:prstGeom prst="rect">
            <a:avLst/>
          </a:prstGeom>
          <a:noFill/>
        </p:spPr>
      </p:pic>
      <p:sp>
        <p:nvSpPr>
          <p:cNvPr id="114691" name="Text Box 3"/>
          <p:cNvSpPr txBox="1">
            <a:spLocks noChangeArrowheads="1"/>
          </p:cNvSpPr>
          <p:nvPr/>
        </p:nvSpPr>
        <p:spPr bwMode="auto">
          <a:xfrm>
            <a:off x="914400" y="228600"/>
            <a:ext cx="4876800" cy="923330"/>
          </a:xfrm>
          <a:prstGeom prst="rect">
            <a:avLst/>
          </a:prstGeom>
          <a:noFill/>
          <a:ln w="9525">
            <a:noFill/>
            <a:miter lim="800000"/>
            <a:headEnd/>
            <a:tailEnd/>
          </a:ln>
          <a:effectLst/>
        </p:spPr>
        <p:txBody>
          <a:bodyPr wrap="square">
            <a:spAutoFit/>
          </a:bodyPr>
          <a:lstStyle/>
          <a:p>
            <a:pPr>
              <a:spcBef>
                <a:spcPct val="50000"/>
              </a:spcBef>
            </a:pPr>
            <a:r>
              <a:rPr lang="en-AU" sz="5400" dirty="0" err="1">
                <a:solidFill>
                  <a:srgbClr val="FFFF00"/>
                </a:solidFill>
              </a:rPr>
              <a:t>Superclusters</a:t>
            </a:r>
            <a:endParaRPr lang="en-AU" sz="3600" dirty="0">
              <a:solidFill>
                <a:srgbClr val="FFFF00"/>
              </a:solidFill>
            </a:endParaRPr>
          </a:p>
        </p:txBody>
      </p:sp>
    </p:spTree>
    <p:extLst>
      <p:ext uri="{BB962C8B-B14F-4D97-AF65-F5344CB8AC3E}">
        <p14:creationId xmlns:p14="http://schemas.microsoft.com/office/powerpoint/2010/main" val="235661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11robworkstuff\Astro\astro&amp;hubbleimages\scale\universe.gif"/>
          <p:cNvPicPr>
            <a:picLocks noChangeAspect="1" noChangeArrowheads="1"/>
          </p:cNvPicPr>
          <p:nvPr/>
        </p:nvPicPr>
        <p:blipFill>
          <a:blip r:embed="rId2"/>
          <a:srcRect/>
          <a:stretch>
            <a:fillRect/>
          </a:stretch>
        </p:blipFill>
        <p:spPr bwMode="auto">
          <a:xfrm>
            <a:off x="762000" y="0"/>
            <a:ext cx="7239000" cy="6786563"/>
          </a:xfrm>
          <a:prstGeom prst="rect">
            <a:avLst/>
          </a:prstGeom>
          <a:noFill/>
        </p:spPr>
      </p:pic>
      <p:sp>
        <p:nvSpPr>
          <p:cNvPr id="115715" name="Text Box 3"/>
          <p:cNvSpPr txBox="1">
            <a:spLocks noChangeArrowheads="1"/>
          </p:cNvSpPr>
          <p:nvPr/>
        </p:nvSpPr>
        <p:spPr bwMode="auto">
          <a:xfrm>
            <a:off x="2411760" y="304800"/>
            <a:ext cx="4104456" cy="923330"/>
          </a:xfrm>
          <a:prstGeom prst="rect">
            <a:avLst/>
          </a:prstGeom>
          <a:noFill/>
          <a:ln w="9525">
            <a:noFill/>
            <a:miter lim="800000"/>
            <a:headEnd/>
            <a:tailEnd/>
          </a:ln>
          <a:effectLst/>
        </p:spPr>
        <p:txBody>
          <a:bodyPr wrap="square">
            <a:spAutoFit/>
          </a:bodyPr>
          <a:lstStyle/>
          <a:p>
            <a:pPr>
              <a:spcBef>
                <a:spcPct val="50000"/>
              </a:spcBef>
            </a:pPr>
            <a:r>
              <a:rPr lang="en-AU" sz="5400" dirty="0">
                <a:solidFill>
                  <a:srgbClr val="FFFF00"/>
                </a:solidFill>
              </a:rPr>
              <a:t>The Universe</a:t>
            </a:r>
            <a:endParaRPr lang="en-AU" sz="3600" dirty="0">
              <a:solidFill>
                <a:srgbClr val="FFFF00"/>
              </a:solidFill>
            </a:endParaRPr>
          </a:p>
        </p:txBody>
      </p:sp>
    </p:spTree>
    <p:extLst>
      <p:ext uri="{BB962C8B-B14F-4D97-AF65-F5344CB8AC3E}">
        <p14:creationId xmlns:p14="http://schemas.microsoft.com/office/powerpoint/2010/main" val="21569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ubble ultra deep field wallpaper 23 hi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82" y="-48563"/>
            <a:ext cx="8613098" cy="689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76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9591" y="1916832"/>
            <a:ext cx="7272809" cy="1569660"/>
          </a:xfrm>
          <a:prstGeom prst="rect">
            <a:avLst/>
          </a:prstGeom>
        </p:spPr>
        <p:txBody>
          <a:bodyPr wrap="square">
            <a:spAutoFit/>
          </a:bodyPr>
          <a:lstStyle/>
          <a:p>
            <a:r>
              <a:rPr lang="en-AU" sz="3200" b="1" i="1" dirty="0">
                <a:solidFill>
                  <a:schemeClr val="bg1"/>
                </a:solidFill>
              </a:rPr>
              <a:t>Psalm 19:1-6</a:t>
            </a:r>
            <a:endParaRPr lang="en-AU" sz="3200" b="1" dirty="0">
              <a:solidFill>
                <a:schemeClr val="bg1"/>
              </a:solidFill>
            </a:endParaRPr>
          </a:p>
          <a:p>
            <a:r>
              <a:rPr lang="en-AU" sz="3200" i="1" dirty="0">
                <a:solidFill>
                  <a:schemeClr val="tx2">
                    <a:lumMod val="40000"/>
                    <a:lumOff val="60000"/>
                  </a:schemeClr>
                </a:solidFill>
              </a:rPr>
              <a:t>1 The heavens declare the glory of God;</a:t>
            </a:r>
            <a:br>
              <a:rPr lang="en-AU" sz="3200" i="1" dirty="0">
                <a:solidFill>
                  <a:schemeClr val="tx2">
                    <a:lumMod val="40000"/>
                    <a:lumOff val="60000"/>
                  </a:schemeClr>
                </a:solidFill>
              </a:rPr>
            </a:br>
            <a:r>
              <a:rPr lang="en-AU" sz="3200" i="1" dirty="0">
                <a:solidFill>
                  <a:schemeClr val="tx2">
                    <a:lumMod val="40000"/>
                    <a:lumOff val="60000"/>
                  </a:schemeClr>
                </a:solidFill>
              </a:rPr>
              <a:t>    the skies proclaim the work of his hands.</a:t>
            </a:r>
            <a:endParaRPr lang="en-AU" sz="3200" dirty="0">
              <a:solidFill>
                <a:schemeClr val="tx2">
                  <a:lumMod val="40000"/>
                  <a:lumOff val="60000"/>
                </a:schemeClr>
              </a:solidFill>
            </a:endParaRPr>
          </a:p>
        </p:txBody>
      </p:sp>
    </p:spTree>
    <p:extLst>
      <p:ext uri="{BB962C8B-B14F-4D97-AF65-F5344CB8AC3E}">
        <p14:creationId xmlns:p14="http://schemas.microsoft.com/office/powerpoint/2010/main" val="374985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rgbClr val="FFFF00"/>
                </a:solidFill>
              </a:rPr>
              <a:t>Fine Tuning</a:t>
            </a:r>
          </a:p>
        </p:txBody>
      </p:sp>
      <p:sp>
        <p:nvSpPr>
          <p:cNvPr id="3" name="Content Placeholder 2"/>
          <p:cNvSpPr>
            <a:spLocks noGrp="1"/>
          </p:cNvSpPr>
          <p:nvPr>
            <p:ph idx="1"/>
          </p:nvPr>
        </p:nvSpPr>
        <p:spPr>
          <a:xfrm>
            <a:off x="457200" y="1600200"/>
            <a:ext cx="8229600" cy="5257800"/>
          </a:xfrm>
        </p:spPr>
        <p:txBody>
          <a:bodyPr>
            <a:normAutofit fontScale="77500" lnSpcReduction="20000"/>
          </a:bodyPr>
          <a:lstStyle/>
          <a:p>
            <a:r>
              <a:rPr lang="en-AU" dirty="0">
                <a:solidFill>
                  <a:schemeClr val="bg1"/>
                </a:solidFill>
              </a:rPr>
              <a:t>Λ – cosmological constant</a:t>
            </a:r>
          </a:p>
          <a:p>
            <a:r>
              <a:rPr lang="en-AU" dirty="0">
                <a:solidFill>
                  <a:schemeClr val="bg1"/>
                </a:solidFill>
              </a:rPr>
              <a:t>Q – lumpiness of the Universe </a:t>
            </a:r>
          </a:p>
          <a:p>
            <a:r>
              <a:rPr lang="en-AU" dirty="0">
                <a:solidFill>
                  <a:schemeClr val="bg1"/>
                </a:solidFill>
              </a:rPr>
              <a:t>Resonance in carbon and oxygen nuclei</a:t>
            </a:r>
          </a:p>
          <a:p>
            <a:r>
              <a:rPr lang="en-AU" dirty="0">
                <a:solidFill>
                  <a:schemeClr val="bg1"/>
                </a:solidFill>
              </a:rPr>
              <a:t>Gravitational constant just right</a:t>
            </a:r>
          </a:p>
          <a:p>
            <a:r>
              <a:rPr lang="en-AU" dirty="0">
                <a:solidFill>
                  <a:schemeClr val="bg1"/>
                </a:solidFill>
              </a:rPr>
              <a:t>Ω – density parameter </a:t>
            </a:r>
          </a:p>
          <a:p>
            <a:r>
              <a:rPr lang="en-AU" dirty="0">
                <a:solidFill>
                  <a:schemeClr val="bg1"/>
                </a:solidFill>
              </a:rPr>
              <a:t>ratio of gravity to electromagnetic force</a:t>
            </a:r>
          </a:p>
          <a:p>
            <a:r>
              <a:rPr lang="en-AU" dirty="0">
                <a:solidFill>
                  <a:schemeClr val="bg1"/>
                </a:solidFill>
              </a:rPr>
              <a:t>Strength of strong nuclear force </a:t>
            </a:r>
          </a:p>
          <a:p>
            <a:r>
              <a:rPr lang="en-AU" dirty="0">
                <a:solidFill>
                  <a:schemeClr val="bg1"/>
                </a:solidFill>
              </a:rPr>
              <a:t>Ratio of electron mass to proton mass</a:t>
            </a:r>
          </a:p>
          <a:p>
            <a:r>
              <a:rPr lang="en-AU" dirty="0">
                <a:solidFill>
                  <a:schemeClr val="bg1"/>
                </a:solidFill>
              </a:rPr>
              <a:t>Ratio of neutron mass to proton mass</a:t>
            </a:r>
          </a:p>
          <a:p>
            <a:r>
              <a:rPr lang="en-AU" dirty="0">
                <a:solidFill>
                  <a:schemeClr val="bg1"/>
                </a:solidFill>
              </a:rPr>
              <a:t>Flatness of the Universe</a:t>
            </a:r>
          </a:p>
          <a:p>
            <a:r>
              <a:rPr lang="en-AU" dirty="0">
                <a:solidFill>
                  <a:schemeClr val="bg1"/>
                </a:solidFill>
              </a:rPr>
              <a:t>Polarity of water molecule</a:t>
            </a:r>
          </a:p>
          <a:p>
            <a:r>
              <a:rPr lang="en-AU" dirty="0">
                <a:solidFill>
                  <a:schemeClr val="bg1"/>
                </a:solidFill>
              </a:rPr>
              <a:t>Initial Entropy of Universe</a:t>
            </a:r>
          </a:p>
          <a:p>
            <a:pPr marL="0" indent="0">
              <a:buNone/>
            </a:pPr>
            <a:r>
              <a:rPr lang="en-AU" dirty="0">
                <a:solidFill>
                  <a:schemeClr val="bg1"/>
                </a:solidFill>
              </a:rPr>
              <a:t>+ dozens of other parameters</a:t>
            </a:r>
          </a:p>
        </p:txBody>
      </p:sp>
      <p:sp>
        <p:nvSpPr>
          <p:cNvPr id="4" name="TextBox 3"/>
          <p:cNvSpPr txBox="1"/>
          <p:nvPr/>
        </p:nvSpPr>
        <p:spPr>
          <a:xfrm>
            <a:off x="6444208" y="6165304"/>
            <a:ext cx="1808700" cy="461665"/>
          </a:xfrm>
          <a:prstGeom prst="rect">
            <a:avLst/>
          </a:prstGeom>
          <a:noFill/>
        </p:spPr>
        <p:txBody>
          <a:bodyPr wrap="none" rtlCol="0">
            <a:spAutoFit/>
          </a:bodyPr>
          <a:lstStyle/>
          <a:p>
            <a:r>
              <a:rPr lang="en-AU" sz="2400" dirty="0">
                <a:solidFill>
                  <a:schemeClr val="bg1"/>
                </a:solidFill>
                <a:hlinkClick r:id="rId3"/>
              </a:rPr>
              <a:t>Link to Video</a:t>
            </a:r>
            <a:endParaRPr lang="en-AU" sz="2400" dirty="0">
              <a:solidFill>
                <a:schemeClr val="bg1"/>
              </a:solidFill>
            </a:endParaRPr>
          </a:p>
        </p:txBody>
      </p:sp>
    </p:spTree>
    <p:extLst>
      <p:ext uri="{BB962C8B-B14F-4D97-AF65-F5344CB8AC3E}">
        <p14:creationId xmlns:p14="http://schemas.microsoft.com/office/powerpoint/2010/main" val="378856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5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50"/>
                                        <p:tgtEl>
                                          <p:spTgt spid="3">
                                            <p:txEl>
                                              <p:pRg st="4" end="4"/>
                                            </p:txEl>
                                          </p:spTgt>
                                        </p:tgtEl>
                                      </p:cBhvr>
                                    </p:animEffect>
                                  </p:childTnLst>
                                </p:cTn>
                              </p:par>
                            </p:childTnLst>
                          </p:cTn>
                        </p:par>
                        <p:par>
                          <p:cTn id="28" fill="hold">
                            <p:stCondLst>
                              <p:cond delay="25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250"/>
                                        <p:tgtEl>
                                          <p:spTgt spid="3">
                                            <p:txEl>
                                              <p:pRg st="5" end="5"/>
                                            </p:txEl>
                                          </p:spTgt>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250"/>
                                        <p:tgtEl>
                                          <p:spTgt spid="3">
                                            <p:txEl>
                                              <p:pRg st="6" end="6"/>
                                            </p:txEl>
                                          </p:spTgt>
                                        </p:tgtEl>
                                      </p:cBhvr>
                                    </p:animEffect>
                                  </p:childTnLst>
                                </p:cTn>
                              </p:par>
                            </p:childTnLst>
                          </p:cTn>
                        </p:par>
                        <p:par>
                          <p:cTn id="36" fill="hold">
                            <p:stCondLst>
                              <p:cond delay="750"/>
                            </p:stCondLst>
                            <p:childTnLst>
                              <p:par>
                                <p:cTn id="37" presetID="10" presetClass="entr" presetSubtype="0"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250"/>
                                        <p:tgtEl>
                                          <p:spTgt spid="3">
                                            <p:txEl>
                                              <p:pRg st="7" end="7"/>
                                            </p:txEl>
                                          </p:spTgt>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250"/>
                                        <p:tgtEl>
                                          <p:spTgt spid="3">
                                            <p:txEl>
                                              <p:pRg st="8" end="8"/>
                                            </p:txEl>
                                          </p:spTgt>
                                        </p:tgtEl>
                                      </p:cBhvr>
                                    </p:animEffect>
                                  </p:childTnLst>
                                </p:cTn>
                              </p:par>
                            </p:childTnLst>
                          </p:cTn>
                        </p:par>
                        <p:par>
                          <p:cTn id="44" fill="hold">
                            <p:stCondLst>
                              <p:cond delay="1250"/>
                            </p:stCondLst>
                            <p:childTnLst>
                              <p:par>
                                <p:cTn id="45" presetID="10" presetClass="entr" presetSubtype="0" fill="hold" grpId="0"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250"/>
                                        <p:tgtEl>
                                          <p:spTgt spid="3">
                                            <p:txEl>
                                              <p:pRg st="9" end="9"/>
                                            </p:txEl>
                                          </p:spTgt>
                                        </p:tgtEl>
                                      </p:cBhvr>
                                    </p:animEffect>
                                  </p:childTnLst>
                                </p:cTn>
                              </p:par>
                            </p:childTnLst>
                          </p:cTn>
                        </p:par>
                        <p:par>
                          <p:cTn id="48" fill="hold">
                            <p:stCondLst>
                              <p:cond delay="1500"/>
                            </p:stCondLst>
                            <p:childTnLst>
                              <p:par>
                                <p:cTn id="49" presetID="10" presetClass="entr" presetSubtype="0" fill="hold" grpId="0" nodeType="after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250"/>
                                        <p:tgtEl>
                                          <p:spTgt spid="3">
                                            <p:txEl>
                                              <p:pRg st="10" end="10"/>
                                            </p:txEl>
                                          </p:spTgt>
                                        </p:tgtEl>
                                      </p:cBhvr>
                                    </p:animEffect>
                                  </p:childTnLst>
                                </p:cTn>
                              </p:par>
                            </p:childTnLst>
                          </p:cTn>
                        </p:par>
                        <p:par>
                          <p:cTn id="52" fill="hold">
                            <p:stCondLst>
                              <p:cond delay="1750"/>
                            </p:stCondLst>
                            <p:childTnLst>
                              <p:par>
                                <p:cTn id="53" presetID="10" presetClass="entr" presetSubtype="0" fill="hold" grpId="0" nodeType="after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fade">
                                      <p:cBhvr>
                                        <p:cTn id="55" dur="250"/>
                                        <p:tgtEl>
                                          <p:spTgt spid="3">
                                            <p:txEl>
                                              <p:pRg st="11" end="11"/>
                                            </p:txEl>
                                          </p:spTgt>
                                        </p:tgtEl>
                                      </p:cBhvr>
                                    </p:animEffec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fade">
                                      <p:cBhvr>
                                        <p:cTn id="59" dur="250"/>
                                        <p:tgtEl>
                                          <p:spTgt spid="3">
                                            <p:txEl>
                                              <p:pRg st="12" end="12"/>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476672"/>
            <a:ext cx="8496944" cy="584775"/>
          </a:xfrm>
          <a:prstGeom prst="rect">
            <a:avLst/>
          </a:prstGeom>
        </p:spPr>
        <p:txBody>
          <a:bodyPr wrap="square">
            <a:spAutoFit/>
          </a:bodyPr>
          <a:lstStyle/>
          <a:p>
            <a:pPr algn="ctr"/>
            <a:r>
              <a:rPr lang="en-AU" sz="3200" dirty="0">
                <a:solidFill>
                  <a:schemeClr val="bg1"/>
                </a:solidFill>
              </a:rPr>
              <a:t>What sort of questions can science NOT answer?</a:t>
            </a:r>
          </a:p>
        </p:txBody>
      </p:sp>
      <p:sp>
        <p:nvSpPr>
          <p:cNvPr id="5" name="Rectangle 4"/>
          <p:cNvSpPr/>
          <p:nvPr/>
        </p:nvSpPr>
        <p:spPr>
          <a:xfrm rot="20117470">
            <a:off x="657838" y="2668967"/>
            <a:ext cx="3600400"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1"/>
            <a:r>
              <a:rPr lang="en-A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Who</a:t>
            </a:r>
          </a:p>
        </p:txBody>
      </p:sp>
      <p:sp>
        <p:nvSpPr>
          <p:cNvPr id="6" name="Rectangle 5"/>
          <p:cNvSpPr/>
          <p:nvPr/>
        </p:nvSpPr>
        <p:spPr>
          <a:xfrm rot="21135097">
            <a:off x="4665408" y="3028955"/>
            <a:ext cx="2717411" cy="1569660"/>
          </a:xfrm>
          <a:prstGeom prst="rect">
            <a:avLst/>
          </a:prstGeom>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AU" sz="9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Why</a:t>
            </a:r>
          </a:p>
        </p:txBody>
      </p:sp>
    </p:spTree>
    <p:extLst>
      <p:ext uri="{BB962C8B-B14F-4D97-AF65-F5344CB8AC3E}">
        <p14:creationId xmlns:p14="http://schemas.microsoft.com/office/powerpoint/2010/main" val="133813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360"/>
                                          </p:val>
                                        </p:tav>
                                        <p:tav tm="100000">
                                          <p:val>
                                            <p:fltVal val="0"/>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hawking.org.uk/uploads/1/2/2/1/12210141/784375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0473" y="686937"/>
            <a:ext cx="4575488" cy="6204361"/>
          </a:xfrm>
          <a:prstGeom prst="rect">
            <a:avLst/>
          </a:prstGeom>
          <a:noFill/>
          <a:extLst>
            <a:ext uri="{909E8E84-426E-40DD-AFC4-6F175D3DCCD1}">
              <a14:hiddenFill xmlns:a14="http://schemas.microsoft.com/office/drawing/2010/main">
                <a:solidFill>
                  <a:srgbClr val="FFFFFF"/>
                </a:solidFill>
              </a14:hiddenFill>
            </a:ext>
          </a:extLst>
        </p:spPr>
      </p:pic>
      <p:pic>
        <p:nvPicPr>
          <p:cNvPr id="4" name="hawking - god quote.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10260632" y="2821936"/>
            <a:ext cx="609600" cy="609600"/>
          </a:xfrm>
        </p:spPr>
      </p:pic>
      <p:sp>
        <p:nvSpPr>
          <p:cNvPr id="3" name="TextBox 2"/>
          <p:cNvSpPr txBox="1"/>
          <p:nvPr/>
        </p:nvSpPr>
        <p:spPr>
          <a:xfrm>
            <a:off x="6372199" y="1774909"/>
            <a:ext cx="2771801" cy="3785652"/>
          </a:xfrm>
          <a:prstGeom prst="rect">
            <a:avLst/>
          </a:prstGeom>
          <a:noFill/>
        </p:spPr>
        <p:txBody>
          <a:bodyPr wrap="square" rtlCol="0">
            <a:spAutoFit/>
          </a:bodyPr>
          <a:lstStyle/>
          <a:p>
            <a:pPr algn="ctr"/>
            <a:r>
              <a:rPr lang="en-AU" sz="2400" dirty="0">
                <a:solidFill>
                  <a:schemeClr val="bg1"/>
                </a:solidFill>
              </a:rPr>
              <a:t>“M-theory doesn’t disprove God, but it makes him unnecessary. It predicts that a universe will be spontaneously created out of nothing, without the need for a creator</a:t>
            </a:r>
            <a:r>
              <a:rPr lang="en-AU" sz="2400" i="1" dirty="0">
                <a:solidFill>
                  <a:schemeClr val="bg1"/>
                </a:solidFill>
              </a:rPr>
              <a:t>.”</a:t>
            </a:r>
          </a:p>
        </p:txBody>
      </p:sp>
      <p:sp>
        <p:nvSpPr>
          <p:cNvPr id="6" name="TextBox 5"/>
          <p:cNvSpPr txBox="1"/>
          <p:nvPr/>
        </p:nvSpPr>
        <p:spPr>
          <a:xfrm>
            <a:off x="2231549" y="219998"/>
            <a:ext cx="3780611" cy="800219"/>
          </a:xfrm>
          <a:prstGeom prst="rect">
            <a:avLst/>
          </a:prstGeom>
          <a:noFill/>
        </p:spPr>
        <p:txBody>
          <a:bodyPr wrap="square" rtlCol="0">
            <a:spAutoFit/>
          </a:bodyPr>
          <a:lstStyle/>
          <a:p>
            <a:r>
              <a:rPr lang="en-AU" dirty="0">
                <a:solidFill>
                  <a:schemeClr val="bg1"/>
                </a:solidFill>
              </a:rPr>
              <a:t>Stephen Hawking </a:t>
            </a:r>
          </a:p>
          <a:p>
            <a:r>
              <a:rPr lang="en-AU" sz="1400" dirty="0">
                <a:solidFill>
                  <a:schemeClr val="bg1"/>
                </a:solidFill>
              </a:rPr>
              <a:t>Director of research at the centre for physical cosmology, University of Cambridge.</a:t>
            </a:r>
          </a:p>
        </p:txBody>
      </p:sp>
      <p:sp>
        <p:nvSpPr>
          <p:cNvPr id="8" name="Rectangle 7"/>
          <p:cNvSpPr/>
          <p:nvPr/>
        </p:nvSpPr>
        <p:spPr>
          <a:xfrm>
            <a:off x="-29666" y="1774909"/>
            <a:ext cx="2520280" cy="3416320"/>
          </a:xfrm>
          <a:prstGeom prst="rect">
            <a:avLst/>
          </a:prstGeom>
          <a:solidFill>
            <a:schemeClr val="tx1">
              <a:alpha val="60000"/>
            </a:schemeClr>
          </a:solidFill>
        </p:spPr>
        <p:txBody>
          <a:bodyPr wrap="square">
            <a:spAutoFit/>
          </a:bodyPr>
          <a:lstStyle/>
          <a:p>
            <a:pPr algn="ctr"/>
            <a:r>
              <a:rPr lang="en-AU" sz="2400" dirty="0">
                <a:solidFill>
                  <a:schemeClr val="bg1"/>
                </a:solidFill>
              </a:rPr>
              <a:t>"The remarkable fact is that the values of these numbers seem to have been very finely adjusted to make possible the development of life”</a:t>
            </a:r>
          </a:p>
        </p:txBody>
      </p:sp>
    </p:spTree>
    <p:extLst>
      <p:ext uri="{BB962C8B-B14F-4D97-AF65-F5344CB8AC3E}">
        <p14:creationId xmlns:p14="http://schemas.microsoft.com/office/powerpoint/2010/main" val="255780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564" fill="hold"/>
                                        <p:tgtEl>
                                          <p:spTgt spid="4"/>
                                        </p:tgtEl>
                                      </p:cBhvr>
                                    </p:cmd>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3" grpId="0"/>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772" y="767304"/>
            <a:ext cx="6000750"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71625" y="368628"/>
            <a:ext cx="6131615" cy="369332"/>
          </a:xfrm>
          <a:prstGeom prst="rect">
            <a:avLst/>
          </a:prstGeom>
          <a:noFill/>
        </p:spPr>
        <p:txBody>
          <a:bodyPr wrap="none" rtlCol="0">
            <a:spAutoFit/>
          </a:bodyPr>
          <a:lstStyle/>
          <a:p>
            <a:r>
              <a:rPr lang="en-AU" dirty="0">
                <a:solidFill>
                  <a:schemeClr val="bg1"/>
                </a:solidFill>
              </a:rPr>
              <a:t>Allan </a:t>
            </a:r>
            <a:r>
              <a:rPr lang="en-AU" dirty="0" err="1">
                <a:solidFill>
                  <a:schemeClr val="bg1"/>
                </a:solidFill>
              </a:rPr>
              <a:t>Sandage</a:t>
            </a:r>
            <a:r>
              <a:rPr lang="en-AU" dirty="0">
                <a:solidFill>
                  <a:schemeClr val="bg1"/>
                </a:solidFill>
              </a:rPr>
              <a:t> – American Astronomer and Physical Cosmologist</a:t>
            </a:r>
          </a:p>
        </p:txBody>
      </p:sp>
      <p:sp>
        <p:nvSpPr>
          <p:cNvPr id="5" name="Rectangle 4"/>
          <p:cNvSpPr/>
          <p:nvPr/>
        </p:nvSpPr>
        <p:spPr>
          <a:xfrm>
            <a:off x="467544" y="5013176"/>
            <a:ext cx="8208912" cy="1569660"/>
          </a:xfrm>
          <a:prstGeom prst="rect">
            <a:avLst/>
          </a:prstGeom>
        </p:spPr>
        <p:txBody>
          <a:bodyPr wrap="square">
            <a:spAutoFit/>
          </a:bodyPr>
          <a:lstStyle/>
          <a:p>
            <a:r>
              <a:rPr lang="en-AU" sz="2400" dirty="0">
                <a:solidFill>
                  <a:schemeClr val="bg1"/>
                </a:solidFill>
              </a:rPr>
              <a:t>“It was my science that drove me to the conclusion that the world is much more complicated than can be explained by science. It is only through the supernatural that I can understand the mystery of existence.”</a:t>
            </a:r>
          </a:p>
        </p:txBody>
      </p:sp>
    </p:spTree>
    <p:extLst>
      <p:ext uri="{BB962C8B-B14F-4D97-AF65-F5344CB8AC3E}">
        <p14:creationId xmlns:p14="http://schemas.microsoft.com/office/powerpoint/2010/main" val="219237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ist.gov/oles/forensics/images/DNA-Str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AU" b="1" dirty="0">
                <a:solidFill>
                  <a:schemeClr val="bg1"/>
                </a:solidFill>
                <a:effectLst>
                  <a:outerShdw blurRad="38100" dist="38100" dir="2700000" algn="tl">
                    <a:srgbClr val="000000">
                      <a:alpha val="43137"/>
                    </a:srgbClr>
                  </a:outerShdw>
                </a:effectLst>
              </a:rPr>
              <a:t>God of the Gaps </a:t>
            </a:r>
            <a:endParaRPr lang="en-AU" b="1" dirty="0">
              <a:effectLst>
                <a:outerShdw blurRad="38100" dist="38100" dir="2700000" algn="tl">
                  <a:srgbClr val="000000">
                    <a:alpha val="43137"/>
                  </a:srgbClr>
                </a:outerShdw>
              </a:effectLst>
            </a:endParaRPr>
          </a:p>
        </p:txBody>
      </p:sp>
      <p:grpSp>
        <p:nvGrpSpPr>
          <p:cNvPr id="12" name="Group 11"/>
          <p:cNvGrpSpPr/>
          <p:nvPr/>
        </p:nvGrpSpPr>
        <p:grpSpPr>
          <a:xfrm>
            <a:off x="5004048" y="1370608"/>
            <a:ext cx="3861556" cy="5355075"/>
            <a:chOff x="5004048" y="1370608"/>
            <a:chExt cx="3861556" cy="5355075"/>
          </a:xfrm>
        </p:grpSpPr>
        <p:sp>
          <p:nvSpPr>
            <p:cNvPr id="10" name="Cloud Callout 9"/>
            <p:cNvSpPr/>
            <p:nvPr/>
          </p:nvSpPr>
          <p:spPr>
            <a:xfrm flipH="1">
              <a:off x="5004048" y="1370608"/>
              <a:ext cx="3312368" cy="2088232"/>
            </a:xfrm>
            <a:prstGeom prst="cloudCallout">
              <a:avLst>
                <a:gd name="adj1" fmla="val -33540"/>
                <a:gd name="adj2" fmla="val 8682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dirty="0"/>
                <a:t>Look, we’ve just figured out how DNA works! ... We don’t need any myths to explain it anymore.</a:t>
              </a:r>
            </a:p>
          </p:txBody>
        </p:sp>
        <p:pic>
          <p:nvPicPr>
            <p:cNvPr id="1028"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732" b="94006" l="10000" r="90000">
                          <a14:foregroundMark x1="62857" y1="5047" x2="62857" y2="5047"/>
                          <a14:foregroundMark x1="51429" y1="94006" x2="51429" y2="94006"/>
                        </a14:backgroundRemoval>
                      </a14:imgEffect>
                    </a14:imgLayer>
                  </a14:imgProps>
                </a:ext>
                <a:ext uri="{28A0092B-C50C-407E-A947-70E740481C1C}">
                  <a14:useLocalDpi xmlns:a14="http://schemas.microsoft.com/office/drawing/2010/main" val="0"/>
                </a:ext>
              </a:extLst>
            </a:blip>
            <a:srcRect/>
            <a:stretch>
              <a:fillRect/>
            </a:stretch>
          </p:blipFill>
          <p:spPr bwMode="auto">
            <a:xfrm>
              <a:off x="7767228" y="4221088"/>
              <a:ext cx="1098376" cy="2504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1" y="1370608"/>
            <a:ext cx="3995937" cy="4961570"/>
            <a:chOff x="-1" y="1370608"/>
            <a:chExt cx="3995937" cy="4961570"/>
          </a:xfrm>
        </p:grpSpPr>
        <p:sp>
          <p:nvSpPr>
            <p:cNvPr id="9" name="Cloud Callout 8"/>
            <p:cNvSpPr/>
            <p:nvPr/>
          </p:nvSpPr>
          <p:spPr>
            <a:xfrm>
              <a:off x="683568" y="1370608"/>
              <a:ext cx="3312368" cy="2088232"/>
            </a:xfrm>
            <a:prstGeom prst="cloudCallout">
              <a:avLst>
                <a:gd name="adj1" fmla="val -40989"/>
                <a:gd name="adj2" fmla="val 7431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dirty="0"/>
                <a:t>Look, we’ve just figured out how DNA works! ...  What an amazing design!</a:t>
              </a:r>
            </a:p>
          </p:txBody>
        </p:sp>
        <p:pic>
          <p:nvPicPr>
            <p:cNvPr id="1029" name="Picture 5"/>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4" b="89899" l="9959" r="95436">
                          <a14:foregroundMark x1="50934" y1="3824" x2="50934" y2="3824"/>
                          <a14:foregroundMark x1="95436" y1="29654" x2="95436" y2="29654"/>
                        </a14:backgroundRemoval>
                      </a14:imgEffect>
                    </a14:imgLayer>
                  </a14:imgProps>
                </a:ext>
                <a:ext uri="{28A0092B-C50C-407E-A947-70E740481C1C}">
                  <a14:useLocalDpi xmlns:a14="http://schemas.microsoft.com/office/drawing/2010/main" val="0"/>
                </a:ext>
              </a:extLst>
            </a:blip>
            <a:srcRect/>
            <a:stretch>
              <a:fillRect/>
            </a:stretch>
          </p:blipFill>
          <p:spPr bwMode="auto">
            <a:xfrm>
              <a:off x="-1" y="4365104"/>
              <a:ext cx="1368152" cy="1967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000" b="95667" l="10000" r="90000"/>
                    </a14:imgEffect>
                  </a14:imgLayer>
                </a14:imgProps>
              </a:ext>
              <a:ext uri="{28A0092B-C50C-407E-A947-70E740481C1C}">
                <a14:useLocalDpi xmlns:a14="http://schemas.microsoft.com/office/drawing/2010/main" val="0"/>
              </a:ext>
            </a:extLst>
          </a:blip>
          <a:srcRect/>
          <a:stretch>
            <a:fillRect/>
          </a:stretch>
        </p:blipFill>
        <p:spPr bwMode="auto">
          <a:xfrm>
            <a:off x="5498553" y="4186962"/>
            <a:ext cx="2323358" cy="2323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867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75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dataphys.org/list/wp-content/uploads/2014/12/Watson-Crick-DNA-mod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76256" cy="68863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76256" y="836712"/>
            <a:ext cx="2267744" cy="4832092"/>
          </a:xfrm>
          <a:prstGeom prst="rect">
            <a:avLst/>
          </a:prstGeom>
          <a:noFill/>
        </p:spPr>
        <p:txBody>
          <a:bodyPr wrap="square" rtlCol="0">
            <a:spAutoFit/>
          </a:bodyPr>
          <a:lstStyle/>
          <a:p>
            <a:r>
              <a:rPr lang="en-AU" sz="2800" dirty="0">
                <a:solidFill>
                  <a:schemeClr val="bg1"/>
                </a:solidFill>
              </a:rPr>
              <a:t>“Biologists must constantly keep in mind that what they see was not designed, but rather evolved.”</a:t>
            </a:r>
          </a:p>
          <a:p>
            <a:endParaRPr lang="en-AU" sz="2800" dirty="0">
              <a:solidFill>
                <a:schemeClr val="bg1"/>
              </a:solidFill>
            </a:endParaRPr>
          </a:p>
          <a:p>
            <a:r>
              <a:rPr lang="en-AU" sz="2800" dirty="0">
                <a:solidFill>
                  <a:schemeClr val="bg1"/>
                </a:solidFill>
              </a:rPr>
              <a:t>Francis Crick</a:t>
            </a:r>
          </a:p>
        </p:txBody>
      </p:sp>
      <p:sp>
        <p:nvSpPr>
          <p:cNvPr id="6" name="TextBox 5"/>
          <p:cNvSpPr txBox="1"/>
          <p:nvPr/>
        </p:nvSpPr>
        <p:spPr>
          <a:xfrm>
            <a:off x="276772" y="1860580"/>
            <a:ext cx="1656184" cy="369332"/>
          </a:xfrm>
          <a:prstGeom prst="rect">
            <a:avLst/>
          </a:prstGeom>
          <a:noFill/>
        </p:spPr>
        <p:txBody>
          <a:bodyPr wrap="square" rtlCol="0">
            <a:spAutoFit/>
          </a:bodyPr>
          <a:lstStyle/>
          <a:p>
            <a:r>
              <a:rPr lang="en-AU" dirty="0">
                <a:solidFill>
                  <a:schemeClr val="bg1"/>
                </a:solidFill>
              </a:rPr>
              <a:t>James Watson</a:t>
            </a:r>
          </a:p>
        </p:txBody>
      </p:sp>
      <p:sp>
        <p:nvSpPr>
          <p:cNvPr id="8" name="TextBox 7"/>
          <p:cNvSpPr txBox="1"/>
          <p:nvPr/>
        </p:nvSpPr>
        <p:spPr>
          <a:xfrm>
            <a:off x="4644008" y="309726"/>
            <a:ext cx="1656184" cy="369332"/>
          </a:xfrm>
          <a:prstGeom prst="rect">
            <a:avLst/>
          </a:prstGeom>
          <a:noFill/>
        </p:spPr>
        <p:txBody>
          <a:bodyPr wrap="square" rtlCol="0">
            <a:spAutoFit/>
          </a:bodyPr>
          <a:lstStyle/>
          <a:p>
            <a:r>
              <a:rPr lang="en-AU" dirty="0">
                <a:solidFill>
                  <a:schemeClr val="bg1"/>
                </a:solidFill>
              </a:rPr>
              <a:t>Francis Crick</a:t>
            </a:r>
          </a:p>
        </p:txBody>
      </p:sp>
      <p:sp>
        <p:nvSpPr>
          <p:cNvPr id="7" name="Rectangle 6"/>
          <p:cNvSpPr/>
          <p:nvPr/>
        </p:nvSpPr>
        <p:spPr>
          <a:xfrm>
            <a:off x="2123728" y="4511774"/>
            <a:ext cx="4572000" cy="2246769"/>
          </a:xfrm>
          <a:prstGeom prst="rect">
            <a:avLst/>
          </a:prstGeom>
          <a:gradFill>
            <a:gsLst>
              <a:gs pos="0">
                <a:schemeClr val="dk1">
                  <a:shade val="51000"/>
                  <a:satMod val="130000"/>
                  <a:alpha val="39000"/>
                </a:schemeClr>
              </a:gs>
              <a:gs pos="80000">
                <a:schemeClr val="dk1">
                  <a:shade val="93000"/>
                  <a:satMod val="130000"/>
                </a:schemeClr>
              </a:gs>
              <a:gs pos="100000">
                <a:schemeClr val="dk1">
                  <a:shade val="94000"/>
                  <a:satMod val="135000"/>
                  <a:alpha val="28000"/>
                </a:schemeClr>
              </a:gs>
            </a:gsLst>
          </a:gradFill>
        </p:spPr>
        <p:style>
          <a:lnRef idx="1">
            <a:schemeClr val="dk1"/>
          </a:lnRef>
          <a:fillRef idx="3">
            <a:schemeClr val="dk1"/>
          </a:fillRef>
          <a:effectRef idx="2">
            <a:schemeClr val="dk1"/>
          </a:effectRef>
          <a:fontRef idx="minor">
            <a:schemeClr val="lt1"/>
          </a:fontRef>
        </p:style>
        <p:txBody>
          <a:bodyPr>
            <a:spAutoFit/>
          </a:bodyPr>
          <a:lstStyle/>
          <a:p>
            <a:r>
              <a:rPr lang="en-AU" sz="2800" dirty="0">
                <a:solidFill>
                  <a:schemeClr val="bg1"/>
                </a:solidFill>
              </a:rPr>
              <a:t>'The origin of life seems almost to be a miracle, so many are the difficulties of its occurring</a:t>
            </a:r>
          </a:p>
          <a:p>
            <a:pPr algn="r"/>
            <a:r>
              <a:rPr lang="en-AU" sz="2800" dirty="0">
                <a:solidFill>
                  <a:schemeClr val="bg1"/>
                </a:solidFill>
              </a:rPr>
              <a:t>Francis Crick</a:t>
            </a:r>
          </a:p>
        </p:txBody>
      </p:sp>
    </p:spTree>
    <p:extLst>
      <p:ext uri="{BB962C8B-B14F-4D97-AF65-F5344CB8AC3E}">
        <p14:creationId xmlns:p14="http://schemas.microsoft.com/office/powerpoint/2010/main" val="11573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tickydoorknobs.com/wp-content/uploads/2014/08/richard_dawkins1-700x3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039290"/>
            <a:ext cx="6667500" cy="37528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76958" y="4924325"/>
            <a:ext cx="7632848" cy="1384995"/>
          </a:xfrm>
          <a:prstGeom prst="rect">
            <a:avLst/>
          </a:prstGeom>
        </p:spPr>
        <p:txBody>
          <a:bodyPr wrap="square">
            <a:spAutoFit/>
          </a:bodyPr>
          <a:lstStyle/>
          <a:p>
            <a:r>
              <a:rPr lang="en-AU" sz="2800" b="1" i="1" dirty="0">
                <a:solidFill>
                  <a:schemeClr val="bg1"/>
                </a:solidFill>
              </a:rPr>
              <a:t> </a:t>
            </a:r>
            <a:r>
              <a:rPr lang="en-AU" sz="2800" i="1" dirty="0">
                <a:solidFill>
                  <a:schemeClr val="bg1"/>
                </a:solidFill>
              </a:rPr>
              <a:t>“Biology is the study of complicated things that have the appearance of having been designed with a purpose.”</a:t>
            </a:r>
            <a:endParaRPr lang="en-AU" sz="2800" b="1" i="1" dirty="0">
              <a:solidFill>
                <a:schemeClr val="bg1"/>
              </a:solidFill>
            </a:endParaRPr>
          </a:p>
        </p:txBody>
      </p:sp>
      <p:sp>
        <p:nvSpPr>
          <p:cNvPr id="2" name="AutoShape 4" descr="https://queerreaders.files.wordpress.com/2011/10/god-delus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 name="AutoShape 8" descr="Image result for richard dawkins 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 name="Rectangle 4"/>
          <p:cNvSpPr/>
          <p:nvPr/>
        </p:nvSpPr>
        <p:spPr>
          <a:xfrm>
            <a:off x="755576" y="292586"/>
            <a:ext cx="7589514" cy="400110"/>
          </a:xfrm>
          <a:prstGeom prst="rect">
            <a:avLst/>
          </a:prstGeom>
        </p:spPr>
        <p:txBody>
          <a:bodyPr wrap="none">
            <a:spAutoFit/>
          </a:bodyPr>
          <a:lstStyle/>
          <a:p>
            <a:r>
              <a:rPr lang="en-AU" sz="2000" b="1" dirty="0">
                <a:solidFill>
                  <a:schemeClr val="bg1"/>
                </a:solidFill>
              </a:rPr>
              <a:t>Richard Dawkins – Oxford Biologist and author of “The God Delusion”</a:t>
            </a:r>
          </a:p>
        </p:txBody>
      </p:sp>
    </p:spTree>
    <p:extLst>
      <p:ext uri="{BB962C8B-B14F-4D97-AF65-F5344CB8AC3E}">
        <p14:creationId xmlns:p14="http://schemas.microsoft.com/office/powerpoint/2010/main" val="186463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rgbClr val="FFFF00"/>
                </a:solidFill>
              </a:rPr>
              <a:t>More DNA videos</a:t>
            </a:r>
          </a:p>
        </p:txBody>
      </p:sp>
      <p:sp>
        <p:nvSpPr>
          <p:cNvPr id="3" name="Content Placeholder 2"/>
          <p:cNvSpPr>
            <a:spLocks noGrp="1"/>
          </p:cNvSpPr>
          <p:nvPr>
            <p:ph idx="1"/>
          </p:nvPr>
        </p:nvSpPr>
        <p:spPr/>
        <p:txBody>
          <a:bodyPr/>
          <a:lstStyle/>
          <a:p>
            <a:pPr marL="0" indent="0">
              <a:buNone/>
            </a:pPr>
            <a:r>
              <a:rPr lang="en-AU" dirty="0">
                <a:solidFill>
                  <a:schemeClr val="bg1"/>
                </a:solidFill>
                <a:hlinkClick r:id="rId2"/>
              </a:rPr>
              <a:t>DNA unzipped</a:t>
            </a:r>
            <a:endParaRPr lang="en-AU" dirty="0">
              <a:solidFill>
                <a:schemeClr val="bg1"/>
              </a:solidFill>
            </a:endParaRPr>
          </a:p>
          <a:p>
            <a:pPr marL="0" indent="0">
              <a:buNone/>
            </a:pPr>
            <a:r>
              <a:rPr lang="en-AU" dirty="0">
                <a:solidFill>
                  <a:schemeClr val="bg1"/>
                </a:solidFill>
                <a:hlinkClick r:id="rId3"/>
              </a:rPr>
              <a:t>Transcription (reading of the genetic message)</a:t>
            </a:r>
            <a:endParaRPr lang="en-AU" dirty="0">
              <a:solidFill>
                <a:schemeClr val="bg1"/>
              </a:solidFill>
            </a:endParaRPr>
          </a:p>
          <a:p>
            <a:pPr marL="0" indent="0">
              <a:buNone/>
            </a:pPr>
            <a:r>
              <a:rPr lang="en-AU" dirty="0">
                <a:solidFill>
                  <a:schemeClr val="bg1"/>
                </a:solidFill>
                <a:hlinkClick r:id="rId4"/>
              </a:rPr>
              <a:t>Translation (turning the message into proteins)</a:t>
            </a:r>
            <a:endParaRPr lang="en-AU" dirty="0">
              <a:solidFill>
                <a:schemeClr val="bg1"/>
              </a:solidFill>
            </a:endParaRPr>
          </a:p>
        </p:txBody>
      </p:sp>
    </p:spTree>
    <p:extLst>
      <p:ext uri="{BB962C8B-B14F-4D97-AF65-F5344CB8AC3E}">
        <p14:creationId xmlns:p14="http://schemas.microsoft.com/office/powerpoint/2010/main" val="77349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13734" y="3190324"/>
            <a:ext cx="4211960" cy="3046988"/>
          </a:xfrm>
          <a:prstGeom prst="rect">
            <a:avLst/>
          </a:prstGeom>
        </p:spPr>
        <p:txBody>
          <a:bodyPr wrap="square">
            <a:spAutoFit/>
          </a:bodyPr>
          <a:lstStyle/>
          <a:p>
            <a:r>
              <a:rPr lang="en-AU" sz="2400" dirty="0">
                <a:solidFill>
                  <a:schemeClr val="bg1"/>
                </a:solidFill>
              </a:rPr>
              <a:t>The chances for the spontaneous assembly of a replicator in the pool I described above [DNA from randomness] can be compared to those of the gorilla composing, in English, a coherent recipe for the preparation of chili con carne. </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8" y="692696"/>
            <a:ext cx="3940841"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0" y="188640"/>
            <a:ext cx="5508104" cy="461665"/>
          </a:xfrm>
          <a:prstGeom prst="rect">
            <a:avLst/>
          </a:prstGeom>
          <a:noFill/>
        </p:spPr>
        <p:txBody>
          <a:bodyPr wrap="square" rtlCol="0">
            <a:spAutoFit/>
          </a:bodyPr>
          <a:lstStyle/>
          <a:p>
            <a:r>
              <a:rPr lang="en-AU" sz="2400" b="1" dirty="0">
                <a:solidFill>
                  <a:schemeClr val="bg1"/>
                </a:solidFill>
              </a:rPr>
              <a:t>Carl </a:t>
            </a:r>
            <a:r>
              <a:rPr lang="en-AU" sz="2400" b="1" dirty="0" err="1">
                <a:solidFill>
                  <a:schemeClr val="bg1"/>
                </a:solidFill>
              </a:rPr>
              <a:t>Woese</a:t>
            </a:r>
            <a:r>
              <a:rPr lang="en-AU" sz="2400" b="1" dirty="0">
                <a:solidFill>
                  <a:schemeClr val="bg1"/>
                </a:solidFill>
              </a:rPr>
              <a:t> – American Microbiologist</a:t>
            </a:r>
          </a:p>
        </p:txBody>
      </p:sp>
      <p:pic>
        <p:nvPicPr>
          <p:cNvPr id="11269" name="Picture 5" descr="http://pensivegorilla.com/images/Logo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231886"/>
            <a:ext cx="1871650" cy="155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01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908596"/>
            <a:ext cx="4762500" cy="3176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55576" y="1397338"/>
            <a:ext cx="3265381" cy="369332"/>
          </a:xfrm>
          <a:prstGeom prst="rect">
            <a:avLst/>
          </a:prstGeom>
          <a:noFill/>
        </p:spPr>
        <p:txBody>
          <a:bodyPr wrap="none" rtlCol="0">
            <a:spAutoFit/>
          </a:bodyPr>
          <a:lstStyle/>
          <a:p>
            <a:r>
              <a:rPr lang="en-AU" dirty="0">
                <a:solidFill>
                  <a:schemeClr val="bg1"/>
                </a:solidFill>
              </a:rPr>
              <a:t>Bill Gates – Founder of Microsoft</a:t>
            </a:r>
          </a:p>
        </p:txBody>
      </p:sp>
      <p:sp>
        <p:nvSpPr>
          <p:cNvPr id="6" name="Rectangle 5"/>
          <p:cNvSpPr/>
          <p:nvPr/>
        </p:nvSpPr>
        <p:spPr>
          <a:xfrm>
            <a:off x="5724128" y="2060848"/>
            <a:ext cx="2736304" cy="3108543"/>
          </a:xfrm>
          <a:prstGeom prst="rect">
            <a:avLst/>
          </a:prstGeom>
        </p:spPr>
        <p:txBody>
          <a:bodyPr wrap="square">
            <a:spAutoFit/>
          </a:bodyPr>
          <a:lstStyle/>
          <a:p>
            <a:pPr algn="ctr"/>
            <a:r>
              <a:rPr lang="en-AU" sz="2800" dirty="0">
                <a:solidFill>
                  <a:schemeClr val="bg1"/>
                </a:solidFill>
              </a:rPr>
              <a:t>“DNA is like a computer program but far, far more advanced than any software ever created.”</a:t>
            </a:r>
          </a:p>
        </p:txBody>
      </p:sp>
    </p:spTree>
    <p:extLst>
      <p:ext uri="{BB962C8B-B14F-4D97-AF65-F5344CB8AC3E}">
        <p14:creationId xmlns:p14="http://schemas.microsoft.com/office/powerpoint/2010/main" val="237603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548680"/>
            <a:ext cx="7056784" cy="3539430"/>
          </a:xfrm>
          <a:prstGeom prst="rect">
            <a:avLst/>
          </a:prstGeom>
        </p:spPr>
        <p:txBody>
          <a:bodyPr wrap="square">
            <a:spAutoFit/>
          </a:bodyPr>
          <a:lstStyle/>
          <a:p>
            <a:r>
              <a:rPr lang="en-AU" sz="3200" b="1" i="1" dirty="0">
                <a:solidFill>
                  <a:schemeClr val="bg1"/>
                </a:solidFill>
              </a:rPr>
              <a:t>Romans 1:20</a:t>
            </a:r>
            <a:endParaRPr lang="en-AU" sz="3200" b="1" dirty="0">
              <a:solidFill>
                <a:schemeClr val="bg1"/>
              </a:solidFill>
            </a:endParaRPr>
          </a:p>
          <a:p>
            <a:r>
              <a:rPr lang="en-AU" sz="3200" i="1" dirty="0">
                <a:solidFill>
                  <a:schemeClr val="tx2">
                    <a:lumMod val="40000"/>
                    <a:lumOff val="60000"/>
                  </a:schemeClr>
                </a:solidFill>
              </a:rPr>
              <a:t>20 For since the creation of the world God’s invisible qualities—his eternal power and divine nature—have been clearly seen, being understood from what has been made, so that people are without excuse.</a:t>
            </a:r>
            <a:endParaRPr lang="en-AU" sz="3200" dirty="0">
              <a:solidFill>
                <a:schemeClr val="tx2">
                  <a:lumMod val="40000"/>
                  <a:lumOff val="60000"/>
                </a:schemeClr>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4590998"/>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353542"/>
            <a:ext cx="2957314" cy="2217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121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500"/>
                                        <p:tgtEl>
                                          <p:spTgt spid="10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ntony Fl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538" y="1628800"/>
            <a:ext cx="4381500" cy="2743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35995" y="705158"/>
            <a:ext cx="5544018" cy="369332"/>
          </a:xfrm>
          <a:prstGeom prst="rect">
            <a:avLst/>
          </a:prstGeom>
          <a:noFill/>
        </p:spPr>
        <p:txBody>
          <a:bodyPr wrap="none" rtlCol="0">
            <a:spAutoFit/>
          </a:bodyPr>
          <a:lstStyle/>
          <a:p>
            <a:r>
              <a:rPr lang="en-AU" dirty="0">
                <a:solidFill>
                  <a:schemeClr val="bg1"/>
                </a:solidFill>
              </a:rPr>
              <a:t>Antony Flew – English Philosopher and prominent </a:t>
            </a:r>
            <a:r>
              <a:rPr lang="en-AU" dirty="0" err="1">
                <a:solidFill>
                  <a:schemeClr val="bg1"/>
                </a:solidFill>
              </a:rPr>
              <a:t>athiest</a:t>
            </a:r>
            <a:endParaRPr lang="en-AU" dirty="0">
              <a:solidFill>
                <a:schemeClr val="bg1"/>
              </a:solidFill>
            </a:endParaRPr>
          </a:p>
        </p:txBody>
      </p:sp>
      <p:sp>
        <p:nvSpPr>
          <p:cNvPr id="6" name="Rectangle 5"/>
          <p:cNvSpPr/>
          <p:nvPr/>
        </p:nvSpPr>
        <p:spPr>
          <a:xfrm>
            <a:off x="239316" y="4869160"/>
            <a:ext cx="8712968" cy="1815882"/>
          </a:xfrm>
          <a:prstGeom prst="rect">
            <a:avLst/>
          </a:prstGeom>
        </p:spPr>
        <p:txBody>
          <a:bodyPr wrap="square">
            <a:spAutoFit/>
          </a:bodyPr>
          <a:lstStyle/>
          <a:p>
            <a:r>
              <a:rPr lang="en-AU" sz="2800" dirty="0">
                <a:solidFill>
                  <a:schemeClr val="bg1"/>
                </a:solidFill>
              </a:rPr>
              <a:t>“I now believe there is a God...I now think it [the evidence] does point to a creative Intelligence almost entirely because of the DNA investigations. “</a:t>
            </a:r>
          </a:p>
          <a:p>
            <a:r>
              <a:rPr lang="en-AU" sz="2800" i="1" dirty="0">
                <a:solidFill>
                  <a:schemeClr val="bg1"/>
                </a:solidFill>
              </a:rPr>
              <a:t>There is a God - 2007</a:t>
            </a:r>
          </a:p>
        </p:txBody>
      </p:sp>
    </p:spTree>
    <p:extLst>
      <p:ext uri="{BB962C8B-B14F-4D97-AF65-F5344CB8AC3E}">
        <p14:creationId xmlns:p14="http://schemas.microsoft.com/office/powerpoint/2010/main" val="24836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assets.pewresearch.org/wp-content/uploads/sites/12/2015/09/FT__15.09.11_boilingKett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6" y="1"/>
            <a:ext cx="11856636" cy="66693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3528" y="476672"/>
            <a:ext cx="8496944" cy="584775"/>
          </a:xfrm>
          <a:prstGeom prst="rect">
            <a:avLst/>
          </a:prstGeom>
        </p:spPr>
        <p:txBody>
          <a:bodyPr wrap="square">
            <a:spAutoFit/>
          </a:bodyPr>
          <a:lstStyle/>
          <a:p>
            <a:pPr algn="ctr"/>
            <a:r>
              <a:rPr lang="en-AU" sz="3200" dirty="0">
                <a:solidFill>
                  <a:schemeClr val="bg1"/>
                </a:solidFill>
              </a:rPr>
              <a:t>What sort of questions can science NOT answer?</a:t>
            </a:r>
          </a:p>
        </p:txBody>
      </p:sp>
      <p:sp>
        <p:nvSpPr>
          <p:cNvPr id="5" name="Rectangle 4"/>
          <p:cNvSpPr/>
          <p:nvPr/>
        </p:nvSpPr>
        <p:spPr>
          <a:xfrm rot="20117470">
            <a:off x="657838" y="2391967"/>
            <a:ext cx="3600400" cy="21236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1"/>
            <a:r>
              <a:rPr lang="en-AU"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My Wife</a:t>
            </a:r>
          </a:p>
        </p:txBody>
      </p:sp>
      <p:sp>
        <p:nvSpPr>
          <p:cNvPr id="6" name="Rectangle 5"/>
          <p:cNvSpPr/>
          <p:nvPr/>
        </p:nvSpPr>
        <p:spPr>
          <a:xfrm rot="21135097">
            <a:off x="3677062" y="2844288"/>
            <a:ext cx="4694106" cy="1938992"/>
          </a:xfrm>
          <a:prstGeom prst="rect">
            <a:avLst/>
          </a:prstGeom>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AU" sz="6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Wants a cup</a:t>
            </a:r>
          </a:p>
          <a:p>
            <a:pPr algn="ctr"/>
            <a:r>
              <a:rPr lang="en-AU" sz="6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of tea</a:t>
            </a:r>
          </a:p>
        </p:txBody>
      </p:sp>
    </p:spTree>
    <p:extLst>
      <p:ext uri="{BB962C8B-B14F-4D97-AF65-F5344CB8AC3E}">
        <p14:creationId xmlns:p14="http://schemas.microsoft.com/office/powerpoint/2010/main" val="260912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360"/>
                                          </p:val>
                                        </p:tav>
                                        <p:tav tm="100000">
                                          <p:val>
                                            <p:fltVal val="0"/>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http://upload.wikimedia.org/wikipedia/en/4/4a/Earth_Viewed_From_Spa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3074" y="2042884"/>
            <a:ext cx="4266436" cy="4266436"/>
          </a:xfrm>
          <a:prstGeom prst="rect">
            <a:avLst/>
          </a:prstGeom>
          <a:noFill/>
          <a:extLst>
            <a:ext uri="{909E8E84-426E-40DD-AFC4-6F175D3DCCD1}">
              <a14:hiddenFill xmlns:a14="http://schemas.microsoft.com/office/drawing/2010/main">
                <a:solidFill>
                  <a:srgbClr val="FFFFFF"/>
                </a:solidFill>
              </a14:hiddenFill>
            </a:ext>
          </a:extLst>
        </p:spPr>
      </p:pic>
      <p:pic>
        <p:nvPicPr>
          <p:cNvPr id="9227" name="Picture 11"/>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3104"/>
          <a:stretch/>
        </p:blipFill>
        <p:spPr bwMode="auto">
          <a:xfrm>
            <a:off x="3701888" y="890756"/>
            <a:ext cx="1608808" cy="1266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5536" y="252016"/>
            <a:ext cx="8352928" cy="461665"/>
          </a:xfrm>
          <a:prstGeom prst="rect">
            <a:avLst/>
          </a:prstGeom>
          <a:noFill/>
        </p:spPr>
        <p:txBody>
          <a:bodyPr wrap="square" rtlCol="0">
            <a:spAutoFit/>
          </a:bodyPr>
          <a:lstStyle/>
          <a:p>
            <a:pPr algn="ctr"/>
            <a:r>
              <a:rPr lang="en-AU" sz="2400" dirty="0">
                <a:solidFill>
                  <a:schemeClr val="bg1"/>
                </a:solidFill>
              </a:rPr>
              <a:t>Did God simply wind up the Universe and let it run its course?</a:t>
            </a:r>
          </a:p>
        </p:txBody>
      </p:sp>
    </p:spTree>
    <p:extLst>
      <p:ext uri="{BB962C8B-B14F-4D97-AF65-F5344CB8AC3E}">
        <p14:creationId xmlns:p14="http://schemas.microsoft.com/office/powerpoint/2010/main" val="263066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4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548680"/>
            <a:ext cx="7056784" cy="5016758"/>
          </a:xfrm>
          <a:prstGeom prst="rect">
            <a:avLst/>
          </a:prstGeom>
        </p:spPr>
        <p:txBody>
          <a:bodyPr wrap="square">
            <a:spAutoFit/>
          </a:bodyPr>
          <a:lstStyle/>
          <a:p>
            <a:r>
              <a:rPr lang="en-AU" sz="3200" b="1" i="1" dirty="0">
                <a:solidFill>
                  <a:schemeClr val="bg1"/>
                </a:solidFill>
              </a:rPr>
              <a:t>Colossians 1:15-17</a:t>
            </a:r>
            <a:endParaRPr lang="en-AU" sz="3200" b="1" dirty="0">
              <a:solidFill>
                <a:schemeClr val="bg1"/>
              </a:solidFill>
            </a:endParaRPr>
          </a:p>
          <a:p>
            <a:r>
              <a:rPr lang="en-AU" sz="3200" i="1" dirty="0">
                <a:solidFill>
                  <a:schemeClr val="tx2">
                    <a:lumMod val="40000"/>
                    <a:lumOff val="60000"/>
                  </a:schemeClr>
                </a:solidFill>
              </a:rPr>
              <a:t>15 He is the image of the invisible God, the firstborn over all creation. 16 For by him all things were created: things in heaven and on earth, visible and invisible, whether thrones or powers or rulers or authorities; all things were created by him and for him. 17 He is before all things, and in him all things hold together.</a:t>
            </a:r>
            <a:endParaRPr lang="en-AU" sz="3200" dirty="0">
              <a:solidFill>
                <a:schemeClr val="tx2">
                  <a:lumMod val="40000"/>
                  <a:lumOff val="60000"/>
                </a:schemeClr>
              </a:solidFill>
            </a:endParaRPr>
          </a:p>
        </p:txBody>
      </p:sp>
    </p:spTree>
    <p:extLst>
      <p:ext uri="{BB962C8B-B14F-4D97-AF65-F5344CB8AC3E}">
        <p14:creationId xmlns:p14="http://schemas.microsoft.com/office/powerpoint/2010/main" val="201791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548680"/>
            <a:ext cx="7056784" cy="5016758"/>
          </a:xfrm>
          <a:prstGeom prst="rect">
            <a:avLst/>
          </a:prstGeom>
        </p:spPr>
        <p:txBody>
          <a:bodyPr wrap="square">
            <a:spAutoFit/>
          </a:bodyPr>
          <a:lstStyle/>
          <a:p>
            <a:r>
              <a:rPr lang="en-AU" sz="3200" b="1" i="1" dirty="0">
                <a:solidFill>
                  <a:schemeClr val="bg1"/>
                </a:solidFill>
              </a:rPr>
              <a:t>Colossians 1:15-17</a:t>
            </a:r>
            <a:endParaRPr lang="en-AU" sz="3200" b="1" dirty="0">
              <a:solidFill>
                <a:schemeClr val="bg1"/>
              </a:solidFill>
            </a:endParaRPr>
          </a:p>
          <a:p>
            <a:r>
              <a:rPr lang="en-AU" sz="3200" i="1" dirty="0">
                <a:solidFill>
                  <a:schemeClr val="tx2">
                    <a:lumMod val="40000"/>
                    <a:lumOff val="60000"/>
                  </a:schemeClr>
                </a:solidFill>
              </a:rPr>
              <a:t>15 He is the image of the invisible God, the firstborn over all creation. 16 For by him all things were created: things in heaven and on earth, visible and invisible, whether thrones or powers or rulers or authorities; all things were created by him and for him. 17 He is before all things, and in him </a:t>
            </a:r>
            <a:r>
              <a:rPr lang="en-AU" sz="3200" i="1" dirty="0">
                <a:solidFill>
                  <a:srgbClr val="FFFF00"/>
                </a:solidFill>
              </a:rPr>
              <a:t>all things hold together.</a:t>
            </a:r>
            <a:endParaRPr lang="en-AU" sz="3200" dirty="0">
              <a:solidFill>
                <a:srgbClr val="FFFF00"/>
              </a:solidFill>
            </a:endParaRPr>
          </a:p>
        </p:txBody>
      </p:sp>
    </p:spTree>
    <p:extLst>
      <p:ext uri="{BB962C8B-B14F-4D97-AF65-F5344CB8AC3E}">
        <p14:creationId xmlns:p14="http://schemas.microsoft.com/office/powerpoint/2010/main" val="72933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bg1"/>
                </a:solidFill>
              </a:rPr>
              <a:t>Purpose</a:t>
            </a:r>
            <a:endParaRPr lang="en-AU" dirty="0"/>
          </a:p>
        </p:txBody>
      </p:sp>
      <p:pic>
        <p:nvPicPr>
          <p:cNvPr id="4"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00350" y="2291556"/>
            <a:ext cx="354330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203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bg1"/>
                </a:solidFill>
              </a:rPr>
              <a:t>Science alone</a:t>
            </a:r>
          </a:p>
        </p:txBody>
      </p:sp>
      <p:pic>
        <p:nvPicPr>
          <p:cNvPr id="10242" name="Picture 2" descr="http://www.taospaint.com/WoodysBlog10/dic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27784" y="1628800"/>
            <a:ext cx="4003898" cy="400389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xQTEhUUEhQWFhUXGRsYGBgYGB8eGxkcGiAcFx8aGxgcHCgiGxslGxcaITEiJSktLi4uHB8zODMsNygtLisBCgoKDg0OGxAQGzckHyYtNzQsMCwvLDQ0LDQsLDQ0NDQsLCwsLCwsLCwsLCwsLCwsLCwsLCwsLCwsLCwsLCwsLP/AABEIANEA8QMBIgACEQEDEQH/xAAcAAACAwEBAQEAAAAAAAAAAAAABgQFBwMCAQj/xABSEAABAwEFBAYDCgoIBQQDAAABAgMRAAQFEiExBkFRYQcTInGBkRShsSMyQlJygpKywdEkMzRTYnOi0uHwFRYlQ2OTwtN0g6OzwzVk4vEXRFT/xAAaAQACAwEBAAAAAAAAAAAAAAAAAwECBAUG/8QAMhEAAgIBAwEFBgQHAAAAAAAAAAECAxEEEiExBRNBUXEiMmGhscEUgdHwFSMlM0KR4f/aAAwDAQACEQMRAD8A3GiiigAooooA5Wp8IQpZzCUlRA5CaSXOk9gGOoeP0f3qcL1EsO/q1+w1jabr7Uk5EzWimEZJ7hVlm1mg2Dbxp0wGXR34f3qkPbZNpIBbcz7uZ48qq27Ez/R63Q0kuNJUSQO0cHa88NKj1tC2wQFFKgDxifGrKFbyLlbKPI8tbdNK96y5A39n96olp6SWUKgsveGHz99XTY252hZWy+hJU4tWEK8YA5HCT41nG0lnDdqfZQCktr0jIpPbTGfxSKolBvGAlKaSeTQ2ekuzq/unQOPZj61Sv6/MQSELI5Yc/XSd0cXSm0PK65AUhCJwkZSqAMvOq+0PsLtbyWwUtpWrsiAkBJwSnynxp8K6pS24Kd5bt3GtXFfSLUyXUAgSRBiZHcedKj211qBTCG+1pkT68VVOymEWxoIMphenHAvdVXaHVYE4TmnnoDw40vulvlHyOf2nqLalXteM5z8hnf20tCVRDcDU4FeOc1HXt3aYJCWsuKTn3dqma7F/2WFf+3Uc/kmstuN8uslSoEHdy4TVq1CWVgz6qepohGfeN5HJnbW0HUNAccJ/eqO50gWgqwtoa8Qf3qWLaMYAGnnnVTakqQTmSdw9X89xq0q4rwM1es1D/wA2axcO1vWh1D60JcBwoCQRJInnnPOuFhtS1LSlx5wBRiUqOROmu6aQdks1t/LGXCmZazJBkkETlEA5xO/KlwgpNnchbJVQcnl/9LjaBt1hxKU2h2FglOJZklOoyyOWdV6Lc8kdp5wn5Z+0+2rm9EG3WDG3+PaONM640bvnJkfOpcQ6HlM4IIdTAB+NkQPCFeRq1OJPEh85OKzHoxkuhC3GluuvOtoTOYWdE5qJJ3R7DVDdO1+FZc6xbqAYwY5IkZa5cak9Jt5Cz2VFkbMFwdrjgGv0leqaWmrt6izAEdokKUeahp4ARSuqbGJqLSNisb/WNoWBGJIVHCRP212qFcn5Oz+rR9UVNpA4KKKKACiiigAooooAKKKKACiiigCJe59wd/Vr+qayRFrEEHWMhv8ALdWs30vDZ3jwbWfJJrDBaZVjVl2c4M8s/HyptcsGa+Dl0H7o7ex+kMOGQtMxw+CoeSkjwpKuZDkdQclNOqaz1JSqBlwmrnYe9EJtLZAVCzhxHfiy1jITFWdnuqL+dTHZITafVE/5k1b3W/QWo74JeR06Q729FXYGkHNtaHCOITCfX2qi9Il3p9NZdMYLQ2UE7sSMwfEKA8KWdtbSu03o4UZpa7I4djL600x7VrNouNt4/jLMpJPzD1Z/ZUFURWMNjU1JtFrcf4Dd9qtBMkBRRzwiEjxWYrO9jAlaF4yJVlPs9Zpu28t5st0WZmBiew4geEdYr9ogUr3K/Zm0JKVFK8OYOknWD41s0qW9yLutYSLzYIRamxvBcB8G1VWWhC1AHlpwHDmastgVk2pskzJcz5dWqq65rXnOHEmDiJ7uJpbx3s/U43bPCg18fsapctmK7uQ2NVMFIniUkZ+dKjNguy7W+rtT3WuD3yczmYy6tGg+VTZdFowXclxPwWSoeAJHsr8/XXhcKnXT1ilGSCTmTmVHjmfOs0cuTwzVdKMaYOUc8Lrz4GwXLeNz2xYaaCUuH3qSlSCrf2ToTlpM1U7XbLpsqg6FFSVnCMUSk6xzyBg8jSdd2EOtrQiMK0EREgggzxrUel4kXcojIhxsg8O1H21OZQksiFCvU1SxHa14oSLjbKX081gir1hKp7S8ROcHTugZZVS3LaMa2FRB7JPOc5FTlPKzhJ8SN44U6KW6Rp0te/Twz8fqMuzFpDT5SVkh2BB0ChpHfJHlXW5NnPR7baHVZMJlbU6AuSVRwwkK8FUsoS5E6EQQeBGYNXvSLerqLubKTCnihKyOBSVKjvil2t7s+ZshBKOPIR3SbfeDr5JCQZHyU5ITHr86uL2UrAQog5zIyjTLnvqPs7d/VtwdVdpXiMh4CKk3szDZPMeP850xtKDXwM3LsXqaZcn5Oz+rR9UVNqFcn5Oz+rR9UVNrEbwooooAKKKKACiiigAooooAKKKKAK/aEfgto/VOfVNfn+yWVlZiSMhAKjlzjf66/QG0E+ivxr1TkfRNfnVQCUg5qWfsyp9Nbn0FWLJcC1+j4e0lQnIARhOszvz3VrxtbQZN55SbKnyzcAn5SorBevxylRzT8ExqefGKn3haH1shgPrS2AAGwpRQRrhwg4dd3KpnDPQXH2cni47VPWOr7RUrjHM7+JrRdg1ItTFrsa8kuJmOShgUQOXZrProsreHq1EpWnUjMH7Jqf6auzmUrIMRiQSDHenwp6qcoEQTTyT+lm3h+8mrOkgpaCUqHNXbV+zFRbV1aeylvEct3GaXG7OVOLdKy4teZUSSs6aqMk5CKvLG4CpKViEicOZJIPE8RWvTQjGOH1HrEhh2DRFqagR+M/7aqom1dWCiDzzy4a0x7HNBNsbCTI7ev6tVU1ttKSoJCRIOInXw8axS4nP1ON2v1gvX7GmXcP7IH/DK+qawW4GcTfHM91asvbizs2BLKkuFRbLXZAgKKSMyT/GkDZ2x+5Epg9og9+6kwzGTDV3RlRHayfdVkGIST75I8cjp41ovTAJuxfy2/rCkSypU2QlyBCgo8pzjvq76SNsGH7KbOjFjVgWD2YgKzB7Uzlwq1ib2sT2fdFKxN8vp8yl2YJlgKJMYI7oGVXrKkq95pvVw5d9UOzOamN/vB6qYUpjLEIH86Vbck5HS0qfcwfr9TuhvLDur30mf+mWb5Tf/AG1V8bVln51G6RbwbVYbO0lRK0qTlB+Cgg595FITyPWcsjrxJwqTmISNd5geNR7W8VNGdQqOXgat2k9kdw9gqFezQDRgAZjSmOzhorUs4bNJuT8nZ/Vo+qKm1CuT8nZ/Vo+qKm1nNYUUUUAFFFFABRRRQAUUUUAFFFFAHwikDbi7m+vCoVJQDCQIEEjzrQKRtuXsNobziW85098avWsywYe0bp00OcOvAps2VpUmFwNT2furmEMxPb/ZqPabUoSgyBJPDF99SLmu0vPNt/HMnkkHM+QNaVXBLk4ke0NVJpKXXpwjyepkZOZ6Hs/dXZthoye2ANScP3Vp9qLTxesmWJLSSRwC8QT5FE+VY0664rElXZU2pSFonIKSYPeKpBQl4GzV26ujDU8rzwupOUpnFhSHFHlhy78sqvNnbhatWP3RTZQQmDhMkictKRlWlaJMwdOzr5ccquNkDL7JOcvNmdfhDOTvqLIqMeC+i1V1lqU3wX7TjFjtGL3VZbUpMQkAyFI1nnVC6wyQnqOsAPvkrKSoEb+yNIFWd/N4rQ+D8dcd8mm1rY6yiz48KsRbCz2jrhmY76n2IdfE3Trjd7yzgzZbQTMiQMonxk/xruLx6oYQkDfkI1y+ynvZvYpBbC7UCVKAPVyQEg59reVct1Wlu2OsSkyUYMIPaSsiBHeRpxFXdtSeORP4CD6xRkdktvpDiWUNrKlknI6nMzExuq3Xsy6MlNEHmU6eJpesCW+uX1aipMqw4h2onsk8yBuq9vthKixiP9wjKJ+G5WXWWKr2kRZTTVDKgupPua43UOtnBCcQkkpgDTjpVhfCENKCFZqgKlGY1O/jlVZsds+bSXE4wjABHZnOe8Vft9GsHK0mPkfbjrLXqbZcqPHqXrtsda2Q49SnF6N75/nxrzarawuOsTijTEkGPM1d/wD42zkWk92D/wCVVe1OyhsjHXF8LAUlMFETJjXEau7ZrnaE9RqIpt18ep5N6IiBiju3edR7wvFK0FInUEZfxqsu62lKm8KULwGcxIKRn2hvGlats6lt9hLi2WgolUwgRkSN/dV673ZEvpbVes4xhk+5Pydn9Wj6oqbXxKQAABAGgFfasbQooooAKKKKACiiigAooooAKKKKACs96RXPwhtIEnqs50AxGtCrNOk1/DaW84lr2KV5a02n3jn9qLOnf5fUUgVFQKpy5TT9sBY04nbRMpT2EnhkFK8hHrpQDqShBRKVz57sjT3e91Pt3Wqz2VGJ5aMJghMFz36pURuJ9VaLpYjjzOP2XVvt3te79RK2T2hLl7uWgqht0lEH4pIS349lJ86l9INiFmtweCSUWlOm4OoEHulMHwNVtz7BWxtuFMHETMhaOzGnws+NPe111u2m7ZWiLS0lLwGR90bEkCJBxDEPEUjdtkmjoqE7oWVzT81wZobGJxKIUVboyH8ipmyzWG0tZQOubj6QqFY7xC0DCkQrtSfOrm51pNps+H863PI4hT7Uu74Of2c5LUpP4/Qk3w1L75BEhxeW/U1qF3fim/kJ9grHb+fUm1vkHPrFjwk5eqthuw+4tfIT7BSbvdR6GtYbMV6Rdpn7VaXGGllLLaijCkxiKeypSo98MUwKWrssTralBD7iAoYVJCiEqB7JCkzBHfUi7EkvvK1JcO+MyonXvjyqVeKxjTAzSpJPj2vurZVVBQWRcpvcS7NdiWXFjEFKEZxxmMt2Q9tTdoHINnMaMJ3fprrza1dpJG8xzyG8+JqTfoEWefzKR+0uuXr17ODNrf7DfxL/AKKJ6x8n4SUnwk1nt72cu3jbE4ymH3dPlq51o/RgPdXsoGBMZ/pHnXy13TcyX31OWpCXVrUXAX0gpUVEqEbs5EVmhHNaxwUqhOelW1889fUzf+gIMl1YHLOY1jjXv+gQpP4xR4Aj21ogsVzDL01EcDaExnVHtQ9YGUt+iPodKiQqF9ZHCQNNaXKM4pvqZ506iKy5cfDn7FJY2ykpAncO8AYfKtg2J/I2+9X1jWVJRKhJJUNTM5a+AzrVdifyNvvV9Y0zSvMWa+zPdlz4/YvaKKK1HTCiiigAooooAKKKKACiiigAooooAKzDpTam0sqOiW/9R1rT6QOkUJ61GOYwfarKm0+8c/tR4079V9Sk2Os/pNrRmSlqVnIRlEa8VR5GufSdtva2bb6PYncAQgY4SkytXa+Ek5BOHTiambJbSWWxtuqWFlSySCAPeJ0Ek6yT5ikSzMqtbz77hkqUVHTVRJy5AZeVWazLkw0WQo03svl9Sc1tje50tQ+g3/t0/dGV/Wp5TjdtcDiiAtswkGBkodlIncfOkI2ZSRhCSSchzPGrq4LaWnWnAIwQFbstFDyq2xSzgTHtGyM05PjPPoV193MbJbX2UyEE9a0BpgXnEcEqlPgKnXA4TaGJAkOt6b+0PXUvpI2gYccZKAtLrRhRUnItr1gzuIB86iXCom1M8Otbj6QobzUPqjH8cpR5Ty1/o7bUWaHnlpJ/GKkHvOlavdn4lr5CfYKyu/Xfwh5P+Ir6xrQmdobK022HLQ0g4EiFLA0A50X5cYnWqfLMSuRmXXjuDmm+SVJ9pFdbS2ASVfCJz3cJnvFeNnljr3CMwVqP1iD5xUu+0CG8JyI8hrPnFbq/DPkKkup8ZXjwEaJB/iZ7/aKsr8RPUT+YRl89zdvqlsYwlA44o9kHyq7vxJ/BiBPuKYzz9+vcM65PaawuBGr5o58xk6L1DrnwJyQkZ66ms+vWypXbrbjGXXuxmdcauFPHR/ebLLjqnlhGJKYUo5KgnSujjFxqdcdNqTjcUVq92MSolRgbhJrFXmVSXRi4Q36ZRrlzz9RKF0MFucBBEScRiPPjlFfEXU175LcRvxKOeu/KnpLNyjS1J4/jjXK9rbdbbDhYtKCsZhPWTJMAgjflNLnCeOH8xS0lyWXL5iy02sEGRnzHlHdWq7E/kbfer6xrIrK4FQpMgSCBBEpJw591a7sT+Rt96vrGm6To/U1dmrEGviXtFFFazpBRRRQAUUUUAFFFFABRRRQAUUUUAFJXSBs6p/3cOAJbbzTGaoJVFOtFSm1yhdtUbY7ZdDAbUgJjrCACYAw79RQw+2BGISdQMh7JNaD0u2crYs8bnp/YUPtpOsWzDqkhwMqKYnEBllr7K1QnFr2n9DmWaKpPao/N/qfX73SgZdnKJgmByyqtetKFgEOdkb4g+JAqXetmlrs7tIr1dV0OPJCW0YiBJAHtqW4bc5YuOhpzxH5v9SG0hLmQViy/nWrO42+rfaUs9lLiFHkEqBMeFFo2fcYXJRh34TlXRozkTH88azylxx0NNVEKp5S5XqSNq1NBxTyHknGpWgUCJJImRzqieDb4GM4lAGDJGv8A9VK2sul5DYWttaUgjtEdnlrUK6HnCsONHCEZlUDUbk0xWcZGb5btuDyyylmSkpSFCNTr48or0231hAQoKhJEDnGfnVttOFPCzKWSpRbMk8nFgerKvl1WAoKIGZ5T/JrVCcnBPJeaimV6LAoKTI0n+fWaZrS1Z1WZDnpCQ8hsILWR0UdeHvquRsk68AVKS0e7Ec/0dB4mpX9REhGAPEZZnADPHKftrHfGux4m8kuDlHG3gzglsjNYgajdwqMdmWpBAI4Qf400Xr0dPNdtoh4DUJ7Kz80mCO4zS611iVQJPxhphOmnGd1TXpKJLjJldcIPGzH+/wBTrZNlA4D1bS14TBKQowdYMGpJ2JUdbK5PHCv76udl7Y8w+22FQl1xJUIGcwMjE6VqlZrtLXGbjjp8WbK6oSjlrr6mMMbLPpiGnoToMCo41p2yDCkWVCVpKVAqkEQffE6Vc0URhGPQZXVGv3UFFFFWGBRRRQAUUUUAFFFFABRRRQAUUUUAFFFFACp0hollv5f+k192BtEsraV8EyPkq/iD5196QJ6luPj/AGGl3Yq0lFpTMYVgoPfqPWPXVsNozuWLChfxIdtDKzm04pI0HYOaT9GKduj5lKGXXjknSTuSgST3Z+qljpIu3DeAVom0tZn9NvL6uGrvaJZslyYPhuIDeu90yrySVeVS17OQjxY/geuk11TarMsH3Nai0vLec057vhVQ3XY0vWplsEGVBSgPip7R8wI8avdpQbZcYdHv0tIe+c3GP1BdROiq7AVKtRzVgCAflQo+wedQunUmccyRX9N17KKrPZGyZPuigOfYR/qqjasnVoSBI0md9F7vel3o858FCoSf0W+wI7zKvGrt6ypShZJJMGOXhS3LwJazI6OZtWcf4Z/7i6a9irsGHr1jMyEcgMie8nLw50jXs+UNWYiZKCO4Y3DPflWr3I2E2dkD82n2A0+U/YSKRhm1tmddIG3ziXjZbGcJScK3AJUVfFROQjQnWZ0iaVmrNbldtVqeSdfxy5+tFaMz0b2RLq3eseK1lSiSpJzUcRjsVPVscwf7x36Sf3aIuC6kzjY3wUWxO0doS6mz2tYeSvJt2IWFa4VxkoHQHWeM5Tdv7vS2BaUgCSEOEfpEBKz4wD3g7qtmNlmElJClnCQoSRqDI3V724bC7vtQyPuKyO9IxD1gVKnGM04fmXUG44kZ3cClemNJV8F5I9YrYaxXY+0dY/Z1EyrG2Fd6SBPkBW1VOpebW/30LxWFgKKKKQWCiiigAooooAKKKKACiiigAooooAKKKKACiiigBZ26TLTfy/sNKFn7JSUnMEHxGdOG3Q9yRyX9hpLaWDrPfQ7tiwInW5Syhr2zuv0xqyLQJKXmlfMcISr1EHwpV6bX1LVZbMgkZlwxxPYR/rpvuK/mGbOA+6hvCSBjMZHMe2Kzq+7cLXeq3GyFNogII0KUDUHgVkmr1PcybHiPxH/YNibIuzuEqAlOfxFiI9tRbA2q7LncK/xiErPz1EoR/prnsteQadPWqSlKkxJOUjMfbVJ0ubTtPMtMWZ1DkrxOYTMYcgDHEmfm0WQakTVLMUKezKsCCvMqUYB5Dn31eF8rBzOm+qyzsLbQgZEARkCM9edduunQb+OnqqmzPUYkG0jwSLKClR9yygT/AHruQGk1rWxtvD9iYXvwBKhwUnskeYrI9pbUUCyZSOqOW/8AGO/ZVvsptoiyGFp9xWQVRmpKjAxBO8aSBwy4FmxuOUL3YlyLl5bPKTaX2VqWnq15c0KkpPcRUZzZ9BEpccPPd51tN43VZLybDiVhRiEutkSBrhPETuIyz0pdX0bOaJtQAn82fYF5+dXjOHiKlXNS46Ga2HZdTziG0LUVrMAT5k5aAZmrm39G9ts6VL6xBQNYWTy0KRWpXTcFmsCS8tYxBMKdcIAA3gT70E8yedZn0ibeemK9HsZUGkGSoSC4ocOCR6znupsZ7p4iuB8U8chsQwUWhkK161PtrcKxPYtopfYSpRUoOIknWZz1rbKTqFixosugUUVCva8kWdGNYURIHZ1z7yOFJSyS3gm0Upv7fWZGqHdJ96P3q6r24s4w9lw4tCAnv+NTFVN+BXfHzGeilBfSFZgSMD2WvZT+/QekSzZdh7OPgp3/ADqnubPIjvI+Y30UiO9KljSYKH/op/fph2W2latza3GUrSEKwHGADMBWUE5Z1EqpxWWiVJPoXVFFFLLBRWZbS7W2xq1PNtLAQhQA9zBywg6+JqJZturUoZuJBGZ7CazT1UI5z4GP8dXu285/fxNYorI07e2sKgqT9FP3V6d24ts6gJOkISfXFTHUwfQW+0qV5/v8zWqKyRe3dqAzdA/5afurpZNtrUZl5O4jsJz5VP4iBH8Up8n+/wAx52usC3m0BCSohUmI0g8aRhaWgNc+H8imm6Nr0rYEnG8ASQAQkjFGsRoRVW4bOBPojf01ffTe571ZNsbo4U16i/bba2pJSpJWCIiMqjXatpskpbKCcuOXmaY8TOf4G3l+mqvqHLPEqsjY5Y1T7abTp3V0XzKznG3nIv2y0JUBhmarFXc3ixwCqZnPXWSKdEvWY5eion5Svvrmm0WfFBsjY49tWWcTrpnT5OfTBEIx8GK5dUda9SI50+XzYbIhrrGGWne1hMLJAyKtQrXL10uqvBkIxGyMjOBKl58fhUpbpCrtdRTLZN8+hTbQXe6ppl1DS1JSyQVBJISetc1O7I0qIsrgVBQo5SFBPvTw51patrPcSwlhrqykykLVHxjnM1XWe0srj8GSOJ6xzL9qn4s2bcGd9p6V/wCXyYoosiwoFoutLgdtClIIjiARI5VOs973kUwbW+OBJIMbpNXircyVYW7KlXMuuZftVbWxiyejIcaCQ8ffpCyrDrORPGlttPLiaKNTVa8QZmd4WS1Oq93cdd4FSlLj6RyqTYrqLeaQec6ndB8t1NACVJO4jPIeFdRY4RjxAzkBA5DzpkLnB5SNSWGdNn3Aq02cxHbRPmK2CsXTLcKGo7QUDmCPDdM1ORfb+YL7pykQ4fVnnSbW5ycn4g5I1qlzbz8m+en2Gs7tV/WkZC0uggfHOf8AGmO3X+LTYsMKxN9ViUoziJChPmn11WCxJFZvMWJ9uSdRp70+Nd7usby+whKnFJ3AHId4076n3Td5fWGRliOZ4DUnyFOu0V9sXVZkhKJUrJtsZFZGqlK4DKTzFPlY4PCFQjlciavZS2QSWVGc4lH701QXrZnGUJS6lSFZ5KEHv567qt7L0l3ipWMMMFudMKh4Yyv1xTxddvs972VaHGykjsuNqPabJmFJUNxgwocCDoRV1fNcyXAd1Fvh8mI3iEkynSIzOeVOGwiC2+ylKjBWmQDkfCot9XQ3Z1ONmStowrmFAEKHemD5jdU7Y8EWlifjpo1E1KLcehavKeGbLRRRWEeZNfjhF6qAIgvNTx+AI/ndTJ0r2kNWHEEg+6oHmFUrbQtf2qSDq+1P/Typm6YLOtywYUJUo9agwkEmIVuArJCCe85dHKtT839zN0KCoKiBkDzG+CDzyrot6OzPZOY/nuroxdb5CSWnOykaoVMRukVITZFmSGHUnIQW1ERxmNazbGlg4zTbzgZOjIfhC5g+5GMv0k6cqrelC1lN4ttAABTKSTw7S93hV10c2dxNpcLiFj3MiVJI+EnKaXulMf2q1rPUIyA/Sdn1U/au5wzqQjnR9PFnTZ0JKjg06swD3p+2rFxZ3gmDnlAyEwJPEa86q9n9VYTHuZz8U1f3LZ0qebTKjKpJOc7zPhXV0rxUPUZShDHki/uq7G0NdfaISIxEKyCRrKucbjVRaukuxNqCQ24pExiShIHgCQY8Kl9JlhtL7LbVmbUtJUVOYSkZJ96DiUJEmfm0t2Lo/WlKSUKx5FRlMH9GCfe91VglN5kzW1sWIob22bLbmeusqkyd6REHXCpO45+sHMUrOWaAZEnPFnmCkxHmNOVMmyFzLszih1ZSlSQCezHZ0GR5ml3axRZvFaAYS+2lyCMgpMpPmEedXjxPZnKK2NuO7oebE5hsAMx+EZ/5dTej1crtHWCcCEwDnlKvWYqsRP8AR2X/APRnP6v21O6OUkelFU/i0/66iP8AaZzLV/UV6fZnFvpVs50sa/2KsrDbrHe7LrbSC08kTBASocFApPaTORH3is22TeSWomO146JrQuj1kG0LcQDgSgpKtxJIMd+RNTKtRjuTIr1krbu5lHKM0cfUATJkSkiIIIyI8x7aubCshrKPej7Kr7GUrtFqWMwXVEcAFKV7RFWtiSAkg5ZADz0qLM7Uy+gSjdOC8jvs5db9ocKGxu7Sjokc+fAU92u5rBZUBVrcQJyBWrACeCUggnuzqw2UsQs9jSYzUnrFxmTImOcCBWNWqyWu3Wlbzzbok/CbX2U7kIlMAR9+ppWXJnYnJLk0uzv3PaCEIdbxHspla0kk5QMcSfOq/aHYvqUqcaJUj4QjtJHEneByGXOk5/ZSUgJs6zqDKVTn36+FalsC456MWnQslo4QVzJTuzVmR9kUSzFdRcJKb5Rkzr5I7RMgknwyyO41e3V+TPb82f8AXVZtNZwxbLRZ9yTiR8lcLA8JjwFTrGspsj0ZZsj1OUqiblZtY+2GIZLa47xFnV1yEheRQQcokgk9+VKu2F7rt9rbK2lNoSnABmRElRMwNRHkK9tPEdkZCc++u1pzy5kA8v5FdONUZPL6mKUnBYPD7gLXZISU6dwTl400dE1iWHn3SCEYEo5FRJWI4kJOfDFVVsls2u0rI0ZE417+OFI4kKz4Ad0tG2+2DN1sBizhJfKT1aBoj9NfjoNVHlJqLppR7uPLfyGQi9259BQ6Q7WlV5rCTkEobVHGMXqkDzqZs2oG1sQI7aaUdmWluhTyyStRUSo5kkypSj4/bTJsY7itTR/xRHdH3zSJxxXgsvfybRRRRWYcZNtA7/akbw+3p8ynnbfaM2CzdeGw520pwlWHWc5g8KRb+IF6kHUvtRw+Brzq+6Z//T/+cj2KrLVL3vU5mmzHvWvP9SkT0svkT6Dl+sV/t17HSu/Eiw/9Q/7dKtmjq0qxSYGXq141Ksdo7KklUAjPlzB9WdUd7Mf8Rtzgf9iNtXbc8ttyy9SEoKwrETJBSmM0Dj6qUuk8/wBqtZ/3Cfa7V10aE+kLnIdUTE5ZqT9gqk6Twn+lWsUj3FOfznKtKW6rLNjtlbpdz6nq6E9tcEH3M5gZap3VcbOJUm0tFRyxncBqCPbVLc+Sl4T8AwfFNWdlcKSlRVKxnMQBGeQmujpmu456/wDDTU2oQSXGEMO320NosfU9QlCg4VJOIE9oRhAhQ1k+VLI22vSfxDOgPvTv/wCZTvb7I3eFmwzCgQoHUtrToY3j2g1Rp2afTIKAoknMKEAcpg+qiqMJe8MsnJe6slMjbW8yYFnaO+Akk9/4zSqq3Wm1Wm1NO2hpKS2MJwiAB2jmCon4VaZdV3JsqFOuqSCE5qnJKRnrWcvbQuWu2ulCR1UQnWQhOQJ5k5+PKiLhuIak48nZ93Ddo/4mP+nTDsC8kl4lOEhtGJPHNW7nzpdtKf7NBM9m1BWXyP41adHbuI2s5z1adfn7t1Sn/Kwcy2P9Qi/h9meLu2/uhS0o9H6nEQMS2WwkE5ZlKiR3xX3pN2nfsiRZ2LOENupIS8kzPxkpQkdlWfry5ZHczEpgwfDPdWw3a2bwupTBP4Qx7w75SCUeBTKD41DgklIdHUb3Kte9jj4md3BiQlQjNRlUjPLIDl/GrzCFhREjKf4VW2azEoS4ARi9u8d4M1PQ5AlUniRlpn9lMu4gjL2Y92ok/HH3NfZtBRY0uITjKWQpKZjFCJAndMRSBZ+ldxcYbFM6Q4T/AOOmLYS/UrbSwshKgOwD8JPAcxw4RzqkvXYd1hxS7IkLbUrFgmCicykTqmdN8ZRvOVLk7s248kdfSs8P/wBE8vdFd35uhzpYdAk2E/5h/wBuuA2atKzhQytPErEDzO6nixXexYbKpT5RhSMTi1AR3ARnwG8nvipml4FKpN9TGb4vldstvpKmVNhSAjDmfeg54ikeymS7WCuzOpynEzy/OVR2m/fS31qS3gbmQBAwJGSRAESdT41f3PlZ3d+bI+vVNOmrcj7sbCncRhUUkQfV3iuoTvJyJ7qk2sBRGmVfcHZ/ndXXyc/qaC096FdRcSBiQyXM961Ccz8pVYWzZV2hxbz5Uo5kk6rUcyZ5eWfKnu/LFejrPV9vqCmFBWHDgyIzAmABOtUK7CWmIVE4oykyMznyk0mmv+ZzyMnL2eAsXYCwMyAcIHE7zyFW+xaT6SxO9wfd7Zpasizig6ER5TmKadkFA2mzwIGNNTqo7YhU+TZKKKK55pMl2klN5LViMIdbWRGgGEnPfkDlXPpP2ws1psoYb6zGVpXmmBAxb51zpu2r2V6yXWEqLy1gq7YAiInPuFKqth7ScyyCeJUgn21ljXYm+mGc5UXQctuMNirZH0wMsoG6BuqybCcWYAEbpy74q2d2EtKtWf20wPCa6I2LtYEBr9tP31mnopt5TM8dDcs5x+/yPeyt6N2V5TjmIILZSIE5yk+GlLW19/tWy8W3mQSgNhshfZMguE+EKGdMqNj7YP7vzWn764L2EtJM9T5LRHtq9dFyg4PGDR3Fqr2cHPZVoqcUlAxHAoCM9FDzyqfalltRBUkKBhQORFWuxuzj9ntAW43hRhUJxJOZjcDTFa9lbK4tS1tkqUZJxqGfcFV0K24xSZsrhitRfghJRbgB7m71avjJVn9x7iIrw9tbeCMkuWd0fGKQFeIxATTp/U2x/mj/AJi/3qP6m2P80f8AMX+9UjMGX3na7Za8rQ8nCM8OJIT9FOp76s7pZZYbKUrBURmrjy5DlT7/AFNsf5o/5i/3qP6m2P8ANH/MX+9U7vgVlDPiJKFpF2krEgWj/RXjYy+mWBaOs7ONHZgEz745jiARTreWx7LjAZQVNpDgcyJVJAj4R008qzl3Z1+VDqnjmQD1Z89N4pkZR24ZzNTp7/xHe1oWtnbFKMQgkH1QKcdjrzVZH8TohtwZ9wmD9L1E1xsdzPNzhsqxP+Gr7qLTdFpXMsvSdewrQaCIqd0ccmT8Jq1bvjH5r9SLbrayq0WhLCj1a1daAUwQo+/SJ3T2vGpdxXSu0rwowyBiOIkZabhnrUIbLuzPo7s8erM+cU4dHl3OtPLxtrSOrIBUkiTiTlmKrKeYpG3SaacLpWSWMr4dRIUVBST2QpHA5EiQNIgZ1bs7YW9kDA426PivJkjuWFJJ+dJ761j0Nv4iPoj7qPQ2/wA2j6I+6l5Oq3kyZ7pJvDQWdlJ44VK/8lLV7Wq220g2l3IaJMBKe5Ccp5686370Nv8ANo+iPuo9Db/No+iPuqCFwYJY7AG04QdcieIpgu1H4O8AdC16usrW/Q2/zaPoj7qrb/ukutYGUoScQJnIECeA51aGFJMLG5RwZXZ3ZOY0NdHvfFIMjn648aj3iwAtQBzSog+BjLxoK5TB1jWtisj0bM2xpZSGvaDpBYRZywEO9YtpSEqhOEEJiT2tJPA0hsW8uWQ4zmSUzkN8ew12UycQMj3pEGvirL2YkTry3VeHcweVIM2PwIaG4kcEkDlER/P31fbCuTaGJ1DgBqsNnOZyk88qudkGgm1MD/EFV1FsZRaTJqg08s2WiiisBoCiiigAooooAKKKKACiiigAooooAKKKKACiiigAooooAKKKKACiiigAooooAKKKKAEq0+/V8o+2uZoooAKBRRUAFSbs/Go+UKKKkBwoooo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43920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randombar(vertical)">
                                      <p:cBhvr>
                                        <p:cTn id="7" dur="3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560" y="1844824"/>
            <a:ext cx="7920880" cy="2062103"/>
          </a:xfrm>
          <a:prstGeom prst="rect">
            <a:avLst/>
          </a:prstGeom>
        </p:spPr>
        <p:txBody>
          <a:bodyPr wrap="square">
            <a:spAutoFit/>
          </a:bodyPr>
          <a:lstStyle/>
          <a:p>
            <a:r>
              <a:rPr lang="en-AU" sz="3200" b="1" i="1" dirty="0">
                <a:solidFill>
                  <a:schemeClr val="bg1"/>
                </a:solidFill>
              </a:rPr>
              <a:t>Genesis 1:27</a:t>
            </a:r>
            <a:endParaRPr lang="en-AU" sz="3200" b="1" dirty="0">
              <a:solidFill>
                <a:schemeClr val="bg1"/>
              </a:solidFill>
            </a:endParaRPr>
          </a:p>
          <a:p>
            <a:r>
              <a:rPr lang="en-AU" sz="3200" i="1" dirty="0">
                <a:solidFill>
                  <a:schemeClr val="tx2">
                    <a:lumMod val="40000"/>
                    <a:lumOff val="60000"/>
                  </a:schemeClr>
                </a:solidFill>
              </a:rPr>
              <a:t>27 So God created mankind in his own image,</a:t>
            </a:r>
            <a:endParaRPr lang="en-AU" sz="3200" dirty="0">
              <a:solidFill>
                <a:schemeClr val="tx2">
                  <a:lumMod val="40000"/>
                  <a:lumOff val="60000"/>
                </a:schemeClr>
              </a:solidFill>
            </a:endParaRPr>
          </a:p>
          <a:p>
            <a:r>
              <a:rPr lang="en-AU" sz="3200" i="1" dirty="0">
                <a:solidFill>
                  <a:schemeClr val="tx2">
                    <a:lumMod val="40000"/>
                    <a:lumOff val="60000"/>
                  </a:schemeClr>
                </a:solidFill>
              </a:rPr>
              <a:t>    in the image of God he created them;</a:t>
            </a:r>
            <a:endParaRPr lang="en-AU" sz="3200" dirty="0">
              <a:solidFill>
                <a:schemeClr val="tx2">
                  <a:lumMod val="40000"/>
                  <a:lumOff val="60000"/>
                </a:schemeClr>
              </a:solidFill>
            </a:endParaRPr>
          </a:p>
          <a:p>
            <a:r>
              <a:rPr lang="en-AU" sz="3200" i="1" dirty="0">
                <a:solidFill>
                  <a:schemeClr val="tx2">
                    <a:lumMod val="40000"/>
                    <a:lumOff val="60000"/>
                  </a:schemeClr>
                </a:solidFill>
              </a:rPr>
              <a:t>    male and female he created them. </a:t>
            </a:r>
            <a:endParaRPr lang="en-AU" sz="3200" dirty="0">
              <a:solidFill>
                <a:schemeClr val="tx2">
                  <a:lumMod val="40000"/>
                  <a:lumOff val="60000"/>
                </a:schemeClr>
              </a:solidFill>
            </a:endParaRPr>
          </a:p>
        </p:txBody>
      </p:sp>
    </p:spTree>
    <p:extLst>
      <p:ext uri="{BB962C8B-B14F-4D97-AF65-F5344CB8AC3E}">
        <p14:creationId xmlns:p14="http://schemas.microsoft.com/office/powerpoint/2010/main" val="256688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5885" y="958662"/>
            <a:ext cx="1158202" cy="369332"/>
          </a:xfrm>
          <a:prstGeom prst="rect">
            <a:avLst/>
          </a:prstGeom>
        </p:spPr>
        <p:txBody>
          <a:bodyPr wrap="none">
            <a:spAutoFit/>
          </a:bodyPr>
          <a:lstStyle/>
          <a:p>
            <a:r>
              <a:rPr lang="en-AU" dirty="0">
                <a:solidFill>
                  <a:schemeClr val="bg1"/>
                </a:solidFill>
              </a:rPr>
              <a:t>Carl Sagan</a:t>
            </a:r>
            <a:endParaRPr lang="en-AU" dirty="0"/>
          </a:p>
        </p:txBody>
      </p:sp>
      <p:sp>
        <p:nvSpPr>
          <p:cNvPr id="4" name="Rectangle 3"/>
          <p:cNvSpPr/>
          <p:nvPr/>
        </p:nvSpPr>
        <p:spPr>
          <a:xfrm>
            <a:off x="2660751" y="4688175"/>
            <a:ext cx="4248472" cy="1754326"/>
          </a:xfrm>
          <a:prstGeom prst="rect">
            <a:avLst/>
          </a:prstGeom>
        </p:spPr>
        <p:txBody>
          <a:bodyPr wrap="square">
            <a:spAutoFit/>
          </a:bodyPr>
          <a:lstStyle/>
          <a:p>
            <a:pPr algn="ctr"/>
            <a:r>
              <a:rPr lang="en-AU" sz="3600" dirty="0">
                <a:solidFill>
                  <a:schemeClr val="bg1"/>
                </a:solidFill>
              </a:rPr>
              <a:t>The cosmos is all that is, or ever was, or ever will be.</a:t>
            </a: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7540" y="1628800"/>
            <a:ext cx="4754893" cy="285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1332656" y="0"/>
            <a:ext cx="11470177" cy="6859166"/>
            <a:chOff x="-1332656" y="0"/>
            <a:chExt cx="11470177" cy="6859166"/>
          </a:xfrm>
        </p:grpSpPr>
        <p:pic>
          <p:nvPicPr>
            <p:cNvPr id="10" name="Picture 4" descr="Credit: Think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656" y="0"/>
              <a:ext cx="11470177" cy="68591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116432" y="1536757"/>
              <a:ext cx="4572000" cy="4339650"/>
            </a:xfrm>
            <a:prstGeom prst="rect">
              <a:avLst/>
            </a:prstGeom>
          </p:spPr>
          <p:txBody>
            <a:bodyPr>
              <a:spAutoFit/>
            </a:bodyPr>
            <a:lstStyle/>
            <a:p>
              <a:pPr algn="ctr"/>
              <a:r>
                <a:rPr lang="en-AU" sz="4800" b="1" dirty="0">
                  <a:solidFill>
                    <a:srgbClr val="FFFF00"/>
                  </a:solidFill>
                </a:rPr>
                <a:t>Holy, holy, holy</a:t>
              </a:r>
            </a:p>
            <a:p>
              <a:pPr algn="ctr"/>
              <a:r>
                <a:rPr lang="en-AU" sz="4800" b="1" dirty="0">
                  <a:solidFill>
                    <a:srgbClr val="FFFF00"/>
                  </a:solidFill>
                </a:rPr>
                <a:t>is the Lord God Almighty,</a:t>
              </a:r>
            </a:p>
            <a:p>
              <a:pPr algn="ctr"/>
              <a:r>
                <a:rPr lang="en-AU" sz="4800" b="1" dirty="0">
                  <a:solidFill>
                    <a:srgbClr val="FFFF00"/>
                  </a:solidFill>
                </a:rPr>
                <a:t>who was, and is, and is to come.</a:t>
              </a:r>
            </a:p>
            <a:p>
              <a:pPr algn="ctr"/>
              <a:r>
                <a:rPr lang="en-AU" sz="3200" b="1" dirty="0">
                  <a:solidFill>
                    <a:srgbClr val="FFFF00"/>
                  </a:solidFill>
                </a:rPr>
                <a:t>Revelation 4:8</a:t>
              </a:r>
            </a:p>
          </p:txBody>
        </p:sp>
      </p:grpSp>
    </p:spTree>
    <p:extLst>
      <p:ext uri="{BB962C8B-B14F-4D97-AF65-F5344CB8AC3E}">
        <p14:creationId xmlns:p14="http://schemas.microsoft.com/office/powerpoint/2010/main" val="90099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AU" sz="6600" dirty="0">
                <a:solidFill>
                  <a:schemeClr val="bg1"/>
                </a:solidFill>
              </a:rPr>
              <a:t>NOT contradictory</a:t>
            </a:r>
          </a:p>
          <a:p>
            <a:pPr marL="0" indent="0" algn="ctr">
              <a:buNone/>
            </a:pPr>
            <a:r>
              <a:rPr lang="en-AU" sz="6600" dirty="0">
                <a:solidFill>
                  <a:schemeClr val="bg1"/>
                </a:solidFill>
              </a:rPr>
              <a:t>But complimentary</a:t>
            </a:r>
          </a:p>
        </p:txBody>
      </p:sp>
      <p:sp>
        <p:nvSpPr>
          <p:cNvPr id="4" name="Title 1"/>
          <p:cNvSpPr>
            <a:spLocks noGrp="1"/>
          </p:cNvSpPr>
          <p:nvPr>
            <p:ph type="title"/>
          </p:nvPr>
        </p:nvSpPr>
        <p:spPr>
          <a:xfrm>
            <a:off x="457200" y="274638"/>
            <a:ext cx="8229600" cy="1143000"/>
          </a:xfrm>
        </p:spPr>
        <p:txBody>
          <a:bodyPr/>
          <a:lstStyle/>
          <a:p>
            <a:r>
              <a:rPr lang="en-AU" dirty="0">
                <a:solidFill>
                  <a:schemeClr val="bg1"/>
                </a:solidFill>
              </a:rPr>
              <a:t>Competing explanations?</a:t>
            </a:r>
          </a:p>
        </p:txBody>
      </p:sp>
    </p:spTree>
    <p:extLst>
      <p:ext uri="{BB962C8B-B14F-4D97-AF65-F5344CB8AC3E}">
        <p14:creationId xmlns:p14="http://schemas.microsoft.com/office/powerpoint/2010/main" val="322047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solidFill>
                  <a:schemeClr val="bg1"/>
                </a:solidFill>
              </a:rPr>
              <a:t>Is there anything wrong with Science?</a:t>
            </a:r>
          </a:p>
        </p:txBody>
      </p:sp>
      <p:pic>
        <p:nvPicPr>
          <p:cNvPr id="3074" name="Picture 2" descr="http://www.fotothing.com/photos/243/243a6a58364472f3c3e03c45a879c83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467278"/>
            <a:ext cx="7276292" cy="4842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41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2416"/>
            <a:ext cx="9144000" cy="5815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457200" y="-6052"/>
            <a:ext cx="8229600" cy="1143000"/>
          </a:xfrm>
        </p:spPr>
        <p:txBody>
          <a:bodyPr>
            <a:normAutofit/>
          </a:bodyPr>
          <a:lstStyle/>
          <a:p>
            <a:r>
              <a:rPr lang="en-AU" dirty="0">
                <a:solidFill>
                  <a:schemeClr val="bg1"/>
                </a:solidFill>
              </a:rPr>
              <a:t>His glory is revealed in his creation.</a:t>
            </a:r>
            <a:endParaRPr lang="en-AU" dirty="0"/>
          </a:p>
        </p:txBody>
      </p:sp>
    </p:spTree>
    <p:extLst>
      <p:ext uri="{BB962C8B-B14F-4D97-AF65-F5344CB8AC3E}">
        <p14:creationId xmlns:p14="http://schemas.microsoft.com/office/powerpoint/2010/main" val="259643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solidFill>
                  <a:schemeClr val="bg1"/>
                </a:solidFill>
              </a:rPr>
              <a:t>Famous Scientists who believed in God</a:t>
            </a:r>
          </a:p>
        </p:txBody>
      </p:sp>
      <p:sp>
        <p:nvSpPr>
          <p:cNvPr id="3" name="Content Placeholder 2"/>
          <p:cNvSpPr>
            <a:spLocks noGrp="1"/>
          </p:cNvSpPr>
          <p:nvPr>
            <p:ph idx="1"/>
          </p:nvPr>
        </p:nvSpPr>
        <p:spPr/>
        <p:txBody>
          <a:bodyPr>
            <a:normAutofit fontScale="85000" lnSpcReduction="20000"/>
          </a:bodyPr>
          <a:lstStyle/>
          <a:p>
            <a:pPr lvl="0"/>
            <a:r>
              <a:rPr lang="en-AU" dirty="0">
                <a:solidFill>
                  <a:schemeClr val="bg1"/>
                </a:solidFill>
              </a:rPr>
              <a:t>Galileo </a:t>
            </a:r>
          </a:p>
          <a:p>
            <a:pPr lvl="0"/>
            <a:r>
              <a:rPr lang="en-AU" dirty="0">
                <a:solidFill>
                  <a:schemeClr val="bg1"/>
                </a:solidFill>
              </a:rPr>
              <a:t>Kepler</a:t>
            </a:r>
          </a:p>
          <a:p>
            <a:pPr lvl="0"/>
            <a:r>
              <a:rPr lang="en-AU" dirty="0">
                <a:solidFill>
                  <a:schemeClr val="bg1"/>
                </a:solidFill>
              </a:rPr>
              <a:t>Blaise Pascal</a:t>
            </a:r>
          </a:p>
          <a:p>
            <a:pPr lvl="0"/>
            <a:r>
              <a:rPr lang="en-AU" dirty="0">
                <a:solidFill>
                  <a:schemeClr val="bg1"/>
                </a:solidFill>
              </a:rPr>
              <a:t>Robert Boyle</a:t>
            </a:r>
          </a:p>
          <a:p>
            <a:pPr lvl="0"/>
            <a:r>
              <a:rPr lang="en-AU" dirty="0">
                <a:solidFill>
                  <a:schemeClr val="bg1"/>
                </a:solidFill>
              </a:rPr>
              <a:t>Michael Faraday</a:t>
            </a:r>
          </a:p>
          <a:p>
            <a:pPr lvl="0"/>
            <a:r>
              <a:rPr lang="en-AU" dirty="0">
                <a:solidFill>
                  <a:schemeClr val="bg1"/>
                </a:solidFill>
              </a:rPr>
              <a:t>Charles Babbage</a:t>
            </a:r>
          </a:p>
          <a:p>
            <a:pPr lvl="0"/>
            <a:r>
              <a:rPr lang="en-AU" dirty="0" err="1">
                <a:solidFill>
                  <a:schemeClr val="bg1"/>
                </a:solidFill>
              </a:rPr>
              <a:t>Gregor</a:t>
            </a:r>
            <a:r>
              <a:rPr lang="en-AU" dirty="0">
                <a:solidFill>
                  <a:schemeClr val="bg1"/>
                </a:solidFill>
              </a:rPr>
              <a:t> Mendel</a:t>
            </a:r>
          </a:p>
          <a:p>
            <a:pPr lvl="0"/>
            <a:r>
              <a:rPr lang="en-AU" dirty="0">
                <a:solidFill>
                  <a:schemeClr val="bg1"/>
                </a:solidFill>
              </a:rPr>
              <a:t>Lois Pasteur</a:t>
            </a:r>
          </a:p>
          <a:p>
            <a:pPr lvl="0"/>
            <a:r>
              <a:rPr lang="en-AU" dirty="0">
                <a:solidFill>
                  <a:schemeClr val="bg1"/>
                </a:solidFill>
              </a:rPr>
              <a:t>Lord Kelvin</a:t>
            </a:r>
          </a:p>
          <a:p>
            <a:pPr lvl="0"/>
            <a:r>
              <a:rPr lang="en-AU" dirty="0">
                <a:solidFill>
                  <a:schemeClr val="bg1"/>
                </a:solidFill>
              </a:rPr>
              <a:t>James Clark Maxwell</a:t>
            </a:r>
          </a:p>
        </p:txBody>
      </p:sp>
    </p:spTree>
    <p:extLst>
      <p:ext uri="{BB962C8B-B14F-4D97-AF65-F5344CB8AC3E}">
        <p14:creationId xmlns:p14="http://schemas.microsoft.com/office/powerpoint/2010/main" val="274698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par>
                          <p:cTn id="18" fill="hold">
                            <p:stCondLst>
                              <p:cond delay="250"/>
                            </p:stCondLst>
                            <p:childTnLst>
                              <p:par>
                                <p:cTn id="19" presetID="10" presetClass="entr" presetSubtype="0" fill="hold" grpId="0"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250"/>
                                        <p:tgtEl>
                                          <p:spTgt spid="3">
                                            <p:txEl>
                                              <p:pRg st="3" end="3"/>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50"/>
                                        <p:tgtEl>
                                          <p:spTgt spid="3">
                                            <p:txEl>
                                              <p:pRg st="4" end="4"/>
                                            </p:txEl>
                                          </p:spTgt>
                                        </p:tgtEl>
                                      </p:cBhvr>
                                    </p:animEffect>
                                  </p:childTnLst>
                                </p:cTn>
                              </p:par>
                            </p:childTnLst>
                          </p:cTn>
                        </p:par>
                        <p:par>
                          <p:cTn id="26" fill="hold">
                            <p:stCondLst>
                              <p:cond delay="750"/>
                            </p:stCondLst>
                            <p:childTnLst>
                              <p:par>
                                <p:cTn id="27" presetID="10" presetClass="entr" presetSubtype="0" fill="hold" grpId="0"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250"/>
                                        <p:tgtEl>
                                          <p:spTgt spid="3">
                                            <p:txEl>
                                              <p:pRg st="5" end="5"/>
                                            </p:txEl>
                                          </p:spTgt>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250"/>
                                        <p:tgtEl>
                                          <p:spTgt spid="3">
                                            <p:txEl>
                                              <p:pRg st="6" end="6"/>
                                            </p:txEl>
                                          </p:spTgt>
                                        </p:tgtEl>
                                      </p:cBhvr>
                                    </p:animEffect>
                                  </p:childTnLst>
                                </p:cTn>
                              </p:par>
                            </p:childTnLst>
                          </p:cTn>
                        </p:par>
                        <p:par>
                          <p:cTn id="34" fill="hold">
                            <p:stCondLst>
                              <p:cond delay="1250"/>
                            </p:stCondLst>
                            <p:childTnLst>
                              <p:par>
                                <p:cTn id="35" presetID="10" presetClass="entr" presetSubtype="0" fill="hold" grpId="0"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250"/>
                                        <p:tgtEl>
                                          <p:spTgt spid="3">
                                            <p:txEl>
                                              <p:pRg st="7" end="7"/>
                                            </p:txEl>
                                          </p:spTgt>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250"/>
                                        <p:tgtEl>
                                          <p:spTgt spid="3">
                                            <p:txEl>
                                              <p:pRg st="8" end="8"/>
                                            </p:txEl>
                                          </p:spTgt>
                                        </p:tgtEl>
                                      </p:cBhvr>
                                    </p:animEffect>
                                  </p:childTnLst>
                                </p:cTn>
                              </p:par>
                            </p:childTnLst>
                          </p:cTn>
                        </p:par>
                        <p:par>
                          <p:cTn id="42" fill="hold">
                            <p:stCondLst>
                              <p:cond delay="1750"/>
                            </p:stCondLst>
                            <p:childTnLst>
                              <p:par>
                                <p:cTn id="43" presetID="10" presetClass="entr" presetSubtype="0" fill="hold" grpId="0" nodeType="after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25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18954</TotalTime>
  <Words>1750</Words>
  <Application>Microsoft Office PowerPoint</Application>
  <PresentationFormat>On-screen Show (4:3)</PresentationFormat>
  <Paragraphs>191</Paragraphs>
  <Slides>57</Slides>
  <Notes>14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Freestyle Script</vt:lpstr>
      <vt:lpstr>Calibri</vt:lpstr>
      <vt:lpstr>Office Theme</vt:lpstr>
      <vt:lpstr>PowerPoint Presentation</vt:lpstr>
      <vt:lpstr>PowerPoint Presentation</vt:lpstr>
      <vt:lpstr>PowerPoint Presentation</vt:lpstr>
      <vt:lpstr>PowerPoint Presentation</vt:lpstr>
      <vt:lpstr>PowerPoint Presentation</vt:lpstr>
      <vt:lpstr>Competing explanations?</vt:lpstr>
      <vt:lpstr>Is there anything wrong with Science?</vt:lpstr>
      <vt:lpstr>His glory is revealed in his creation.</vt:lpstr>
      <vt:lpstr>Famous Scientists who believed in God</vt:lpstr>
      <vt:lpstr>PowerPoint Presentation</vt:lpstr>
      <vt:lpstr>Christians who are respectable scientists</vt:lpstr>
      <vt:lpstr>PowerPoint Presentation</vt:lpstr>
      <vt:lpstr>Cosmologist – Carl Sagan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light year?</vt:lpstr>
      <vt:lpstr>What is a light-year?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Fine Tuning</vt:lpstr>
      <vt:lpstr>PowerPoint Presentation</vt:lpstr>
      <vt:lpstr>PowerPoint Presentation</vt:lpstr>
      <vt:lpstr>God of the Gaps </vt:lpstr>
      <vt:lpstr>PowerPoint Presentation</vt:lpstr>
      <vt:lpstr>PowerPoint Presentation</vt:lpstr>
      <vt:lpstr>More DNA videos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Purpose</vt:lpstr>
      <vt:lpstr>Science alone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dc:creator>
  <cp:lastModifiedBy>trentsutcliffe</cp:lastModifiedBy>
  <cp:revision>140</cp:revision>
  <dcterms:created xsi:type="dcterms:W3CDTF">2014-10-12T08:52:35Z</dcterms:created>
  <dcterms:modified xsi:type="dcterms:W3CDTF">2017-11-12T11:16:04Z</dcterms:modified>
</cp:coreProperties>
</file>